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70" r:id="rId8"/>
    <p:sldId id="272" r:id="rId9"/>
    <p:sldId id="273" r:id="rId10"/>
    <p:sldId id="276" r:id="rId11"/>
    <p:sldId id="278" r:id="rId12"/>
    <p:sldId id="283" r:id="rId13"/>
    <p:sldId id="288" r:id="rId14"/>
    <p:sldId id="289" r:id="rId15"/>
    <p:sldId id="290" r:id="rId16"/>
    <p:sldId id="292" r:id="rId17"/>
    <p:sldId id="312" r:id="rId18"/>
    <p:sldId id="293" r:id="rId19"/>
    <p:sldId id="299" r:id="rId20"/>
    <p:sldId id="304" r:id="rId21"/>
    <p:sldId id="31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0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299A-B418-4109-A2C9-2A241188C2CE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2C8B-BAA2-4E33-A538-AF6648193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76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299A-B418-4109-A2C9-2A241188C2CE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2C8B-BAA2-4E33-A538-AF6648193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31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299A-B418-4109-A2C9-2A241188C2CE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2C8B-BAA2-4E33-A538-AF6648193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73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299A-B418-4109-A2C9-2A241188C2CE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2C8B-BAA2-4E33-A538-AF6648193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7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299A-B418-4109-A2C9-2A241188C2CE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2C8B-BAA2-4E33-A538-AF6648193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04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299A-B418-4109-A2C9-2A241188C2CE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2C8B-BAA2-4E33-A538-AF6648193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24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299A-B418-4109-A2C9-2A241188C2CE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2C8B-BAA2-4E33-A538-AF6648193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96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299A-B418-4109-A2C9-2A241188C2CE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2C8B-BAA2-4E33-A538-AF6648193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59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299A-B418-4109-A2C9-2A241188C2CE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2C8B-BAA2-4E33-A538-AF6648193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2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299A-B418-4109-A2C9-2A241188C2CE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2C8B-BAA2-4E33-A538-AF6648193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96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299A-B418-4109-A2C9-2A241188C2CE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2C8B-BAA2-4E33-A538-AF6648193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50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D299A-B418-4109-A2C9-2A241188C2CE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2C8B-BAA2-4E33-A538-AF6648193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3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08504" cy="1628799"/>
          </a:xfrm>
        </p:spPr>
        <p:txBody>
          <a:bodyPr>
            <a:noAutofit/>
          </a:bodyPr>
          <a:lstStyle/>
          <a:p>
            <a:r>
              <a:rPr lang="ru-RU" sz="4000" dirty="0" smtClean="0"/>
              <a:t>ТЕМА 6. Введение в медицинскую антропологию</a:t>
            </a:r>
            <a:r>
              <a:rPr lang="en-US" sz="4000" dirty="0" smtClean="0"/>
              <a:t>:</a:t>
            </a:r>
            <a:r>
              <a:rPr lang="ru-RU" sz="4000" dirty="0" smtClean="0"/>
              <a:t> основные понятия и категории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08504" cy="4968552"/>
          </a:xfrm>
        </p:spPr>
        <p:txBody>
          <a:bodyPr>
            <a:normAutofit fontScale="92500"/>
          </a:bodyPr>
          <a:lstStyle/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ea typeface="Calibri"/>
                <a:cs typeface="Times New Roman"/>
              </a:rPr>
              <a:t>  Социальное </a:t>
            </a:r>
            <a:r>
              <a:rPr lang="ru-RU" dirty="0">
                <a:solidFill>
                  <a:schemeClr val="tx1"/>
                </a:solidFill>
                <a:ea typeface="Calibri"/>
                <a:cs typeface="Times New Roman"/>
              </a:rPr>
              <a:t>и гуманитарное познание о </a:t>
            </a:r>
            <a:r>
              <a:rPr lang="ru-RU" dirty="0" smtClean="0">
                <a:solidFill>
                  <a:schemeClr val="tx1"/>
                </a:solidFill>
                <a:ea typeface="Calibri"/>
                <a:cs typeface="Times New Roman"/>
              </a:rPr>
              <a:t>медицине.</a:t>
            </a:r>
            <a:endParaRPr lang="en-US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ea typeface="Calibri"/>
                <a:cs typeface="Times New Roman"/>
              </a:rPr>
              <a:t>  </a:t>
            </a:r>
            <a:r>
              <a:rPr lang="ru-RU" dirty="0">
                <a:solidFill>
                  <a:schemeClr val="tx1"/>
                </a:solidFill>
                <a:ea typeface="Calibri"/>
                <a:cs typeface="Times New Roman"/>
              </a:rPr>
              <a:t>Специфика медицинской </a:t>
            </a:r>
            <a:r>
              <a:rPr lang="ru-RU" dirty="0" smtClean="0">
                <a:solidFill>
                  <a:schemeClr val="tx1"/>
                </a:solidFill>
                <a:ea typeface="Calibri"/>
                <a:cs typeface="Times New Roman"/>
              </a:rPr>
              <a:t>антропологии</a:t>
            </a:r>
            <a:r>
              <a:rPr lang="ru-RU" dirty="0">
                <a:solidFill>
                  <a:schemeClr val="tx1"/>
                </a:solidFill>
                <a:ea typeface="Calibri"/>
                <a:cs typeface="Times New Roman"/>
              </a:rPr>
              <a:t>.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ea typeface="Calibri"/>
                <a:cs typeface="Times New Roman"/>
              </a:rPr>
              <a:t>3</a:t>
            </a:r>
            <a:r>
              <a:rPr lang="ru-RU" dirty="0">
                <a:solidFill>
                  <a:schemeClr val="tx1"/>
                </a:solidFill>
                <a:ea typeface="Calibri"/>
                <a:cs typeface="Times New Roman"/>
              </a:rPr>
              <a:t>.  Медицинская </a:t>
            </a:r>
            <a:r>
              <a:rPr lang="ru-RU" dirty="0" smtClean="0">
                <a:solidFill>
                  <a:schemeClr val="tx1"/>
                </a:solidFill>
                <a:ea typeface="Calibri"/>
                <a:cs typeface="Times New Roman"/>
              </a:rPr>
              <a:t>антропология</a:t>
            </a:r>
            <a:r>
              <a:rPr lang="ru-RU" dirty="0">
                <a:solidFill>
                  <a:schemeClr val="tx1"/>
                </a:solidFill>
                <a:ea typeface="Calibri"/>
                <a:cs typeface="Times New Roman"/>
              </a:rPr>
              <a:t>: история </a:t>
            </a:r>
            <a:r>
              <a:rPr lang="ru-RU" dirty="0" smtClean="0">
                <a:solidFill>
                  <a:schemeClr val="tx1"/>
                </a:solidFill>
                <a:ea typeface="Calibri"/>
                <a:cs typeface="Times New Roman"/>
              </a:rPr>
              <a:t>дисциплины.</a:t>
            </a: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ea typeface="Calibri"/>
                <a:cs typeface="Times New Roman"/>
              </a:rPr>
              <a:t>4</a:t>
            </a:r>
            <a:r>
              <a:rPr lang="ru-RU" dirty="0">
                <a:solidFill>
                  <a:schemeClr val="tx1"/>
                </a:solidFill>
                <a:ea typeface="Calibri"/>
                <a:cs typeface="Times New Roman"/>
              </a:rPr>
              <a:t>.  Структура медицинской </a:t>
            </a:r>
            <a:r>
              <a:rPr lang="ru-RU" dirty="0" smtClean="0">
                <a:solidFill>
                  <a:schemeClr val="tx1"/>
                </a:solidFill>
                <a:ea typeface="Calibri"/>
                <a:cs typeface="Times New Roman"/>
              </a:rPr>
              <a:t>антропологии</a:t>
            </a:r>
            <a:r>
              <a:rPr lang="ru-RU" dirty="0">
                <a:solidFill>
                  <a:schemeClr val="tx1"/>
                </a:solidFill>
                <a:ea typeface="Calibri"/>
                <a:cs typeface="Times New Roman"/>
              </a:rPr>
              <a:t>.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ea typeface="Calibri"/>
                <a:cs typeface="Times New Roman"/>
              </a:rPr>
              <a:t>5</a:t>
            </a:r>
            <a:r>
              <a:rPr lang="ru-RU" dirty="0">
                <a:solidFill>
                  <a:schemeClr val="tx1"/>
                </a:solidFill>
                <a:ea typeface="Calibri"/>
                <a:cs typeface="Times New Roman"/>
              </a:rPr>
              <a:t>.  Типология медицинских систем </a:t>
            </a:r>
            <a:r>
              <a:rPr lang="ru-RU" dirty="0" smtClean="0">
                <a:solidFill>
                  <a:schemeClr val="tx1"/>
                </a:solidFill>
                <a:ea typeface="Calibri"/>
                <a:cs typeface="Times New Roman"/>
              </a:rPr>
              <a:t>антропологии</a:t>
            </a:r>
            <a:r>
              <a:rPr lang="ru-RU" dirty="0">
                <a:solidFill>
                  <a:schemeClr val="tx1"/>
                </a:solidFill>
                <a:ea typeface="Calibri"/>
                <a:cs typeface="Times New Roman"/>
              </a:rPr>
              <a:t>.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ea typeface="Calibri"/>
                <a:cs typeface="Times New Roman"/>
              </a:rPr>
              <a:t> 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57959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2.4. Методы  </a:t>
            </a:r>
            <a:r>
              <a:rPr lang="ru-RU" sz="2800" b="1" dirty="0"/>
              <a:t>медицинской антропологии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192688"/>
          </a:xfrm>
        </p:spPr>
        <p:txBody>
          <a:bodyPr>
            <a:noAutofit/>
          </a:bodyPr>
          <a:lstStyle/>
          <a:p>
            <a:r>
              <a:rPr lang="ru-RU" dirty="0"/>
              <a:t>Современная медицинская антропология использует самые различные методы изучения своих объектов.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приемы полевой </a:t>
            </a:r>
            <a:r>
              <a:rPr lang="ru-RU" dirty="0" smtClean="0"/>
              <a:t>работы: </a:t>
            </a:r>
          </a:p>
          <a:p>
            <a:r>
              <a:rPr lang="ru-RU" b="1" i="1" dirty="0" smtClean="0"/>
              <a:t>включенное </a:t>
            </a:r>
            <a:r>
              <a:rPr lang="ru-RU" b="1" i="1" dirty="0"/>
              <a:t>наблюдение</a:t>
            </a:r>
            <a:r>
              <a:rPr lang="ru-RU" b="1" i="1" dirty="0" smtClean="0"/>
              <a:t>,</a:t>
            </a:r>
          </a:p>
          <a:p>
            <a:r>
              <a:rPr lang="ru-RU" b="1" i="1" dirty="0" smtClean="0"/>
              <a:t> интервью, </a:t>
            </a:r>
          </a:p>
          <a:p>
            <a:r>
              <a:rPr lang="ru-RU" b="1" i="1" dirty="0" smtClean="0"/>
              <a:t>анализ </a:t>
            </a:r>
            <a:r>
              <a:rPr lang="ru-RU" b="1" i="1" dirty="0"/>
              <a:t>медицинских документов и иных </a:t>
            </a:r>
            <a:r>
              <a:rPr lang="ru-RU" b="1" i="1" dirty="0" smtClean="0"/>
              <a:t>материалов.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75674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3.1. Истоки медицинской </a:t>
            </a:r>
            <a:r>
              <a:rPr lang="ru-RU" b="1" dirty="0"/>
              <a:t>антропологии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20680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История </a:t>
            </a:r>
            <a:r>
              <a:rPr lang="ru-RU" b="1" i="1" dirty="0" smtClean="0"/>
              <a:t>медицинской </a:t>
            </a:r>
            <a:r>
              <a:rPr lang="ru-RU" b="1" i="1" dirty="0"/>
              <a:t>антропологии как области знания </a:t>
            </a:r>
            <a:r>
              <a:rPr lang="ru-RU" dirty="0"/>
              <a:t>началась </a:t>
            </a:r>
            <a:r>
              <a:rPr lang="ru-RU" dirty="0" smtClean="0"/>
              <a:t>в </a:t>
            </a:r>
            <a:r>
              <a:rPr lang="ru-RU" dirty="0"/>
              <a:t>рамках </a:t>
            </a:r>
            <a:r>
              <a:rPr lang="ru-RU" b="1" i="1" dirty="0" smtClean="0"/>
              <a:t>культурной </a:t>
            </a:r>
            <a:r>
              <a:rPr lang="ru-RU" b="1" i="1" dirty="0"/>
              <a:t>антропологии</a:t>
            </a:r>
            <a:r>
              <a:rPr lang="ru-RU" b="1" i="1" dirty="0" smtClean="0"/>
              <a:t>.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Важными </a:t>
            </a:r>
            <a:r>
              <a:rPr lang="ru-RU" dirty="0">
                <a:solidFill>
                  <a:prstClr val="black"/>
                </a:solidFill>
              </a:rPr>
              <a:t>проблемами стали, прежде всего, </a:t>
            </a:r>
            <a:r>
              <a:rPr lang="ru-RU" b="1" i="1" dirty="0">
                <a:solidFill>
                  <a:prstClr val="black"/>
                </a:solidFill>
              </a:rPr>
              <a:t>проблемы влияния западной медицины на локальные культурные порядки в бывших колониях западного мира. </a:t>
            </a:r>
            <a:endParaRPr lang="ru-RU" b="1" i="1" dirty="0" smtClean="0">
              <a:solidFill>
                <a:prstClr val="black"/>
              </a:solidFill>
            </a:endParaRPr>
          </a:p>
          <a:p>
            <a:pPr lvl="0"/>
            <a:r>
              <a:rPr lang="ru-RU" sz="3000" dirty="0" smtClean="0">
                <a:solidFill>
                  <a:prstClr val="black"/>
                </a:solidFill>
              </a:rPr>
              <a:t>Медицинские </a:t>
            </a:r>
            <a:r>
              <a:rPr lang="ru-RU" sz="3000" dirty="0">
                <a:solidFill>
                  <a:prstClr val="black"/>
                </a:solidFill>
              </a:rPr>
              <a:t>антропологи выступили в защиту </a:t>
            </a:r>
            <a:r>
              <a:rPr lang="ru-RU" sz="3000" b="1" i="1" dirty="0" smtClean="0">
                <a:solidFill>
                  <a:prstClr val="black"/>
                </a:solidFill>
              </a:rPr>
              <a:t>института </a:t>
            </a:r>
            <a:r>
              <a:rPr lang="ru-RU" sz="3000" b="1" i="1" dirty="0">
                <a:solidFill>
                  <a:prstClr val="black"/>
                </a:solidFill>
              </a:rPr>
              <a:t>народных </a:t>
            </a:r>
            <a:r>
              <a:rPr lang="ru-RU" sz="3000" b="1" i="1" dirty="0" smtClean="0">
                <a:solidFill>
                  <a:prstClr val="black"/>
                </a:solidFill>
              </a:rPr>
              <a:t>целителей</a:t>
            </a:r>
            <a:r>
              <a:rPr lang="ru-RU" sz="3000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ru-RU" sz="3000" dirty="0" smtClean="0">
                <a:solidFill>
                  <a:prstClr val="black"/>
                </a:solidFill>
              </a:rPr>
              <a:t>В </a:t>
            </a:r>
            <a:r>
              <a:rPr lang="ru-RU" sz="3000" dirty="0">
                <a:solidFill>
                  <a:prstClr val="black"/>
                </a:solidFill>
              </a:rPr>
              <a:t>работах по медицинской </a:t>
            </a:r>
            <a:r>
              <a:rPr lang="ru-RU" sz="3000" dirty="0" smtClean="0">
                <a:solidFill>
                  <a:prstClr val="black"/>
                </a:solidFill>
              </a:rPr>
              <a:t>антропологии </a:t>
            </a:r>
            <a:r>
              <a:rPr lang="ru-RU" sz="3000" b="1" i="1" dirty="0" smtClean="0">
                <a:solidFill>
                  <a:prstClr val="black"/>
                </a:solidFill>
              </a:rPr>
              <a:t>колдуны, травники, костоправы </a:t>
            </a:r>
            <a:r>
              <a:rPr lang="ru-RU" sz="3000" b="1" i="1" dirty="0">
                <a:solidFill>
                  <a:prstClr val="black"/>
                </a:solidFill>
              </a:rPr>
              <a:t>и </a:t>
            </a:r>
            <a:r>
              <a:rPr lang="ru-RU" sz="3000" b="1" i="1" dirty="0" smtClean="0">
                <a:solidFill>
                  <a:prstClr val="black"/>
                </a:solidFill>
              </a:rPr>
              <a:t>повитухи </a:t>
            </a:r>
            <a:r>
              <a:rPr lang="ru-RU" sz="3000" dirty="0" smtClean="0">
                <a:solidFill>
                  <a:prstClr val="black"/>
                </a:solidFill>
              </a:rPr>
              <a:t> стали </a:t>
            </a:r>
            <a:r>
              <a:rPr lang="ru-RU" sz="3000" dirty="0">
                <a:solidFill>
                  <a:prstClr val="black"/>
                </a:solidFill>
              </a:rPr>
              <a:t>излюбленными героями </a:t>
            </a:r>
            <a:r>
              <a:rPr lang="ru-RU" sz="3000" dirty="0" smtClean="0">
                <a:solidFill>
                  <a:prstClr val="black"/>
                </a:solidFill>
              </a:rPr>
              <a:t>повествования. </a:t>
            </a:r>
            <a:endParaRPr lang="ru-RU" sz="3000" dirty="0">
              <a:solidFill>
                <a:prstClr val="black"/>
              </a:solidFill>
            </a:endParaRPr>
          </a:p>
          <a:p>
            <a:pPr lvl="0"/>
            <a:endParaRPr lang="ru-RU" b="1" i="1" dirty="0">
              <a:solidFill>
                <a:prstClr val="black"/>
              </a:solidFill>
            </a:endParaRPr>
          </a:p>
          <a:p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3007802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3.2. Феминистское движение и  медицинская антропология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ru-RU" dirty="0"/>
              <a:t>Развитие </a:t>
            </a:r>
            <a:r>
              <a:rPr lang="ru-RU" dirty="0" smtClean="0"/>
              <a:t>феминистского </a:t>
            </a:r>
            <a:r>
              <a:rPr lang="ru-RU" dirty="0"/>
              <a:t>движения наложило </a:t>
            </a:r>
            <a:r>
              <a:rPr lang="ru-RU" dirty="0" smtClean="0"/>
              <a:t>серьезный </a:t>
            </a:r>
            <a:r>
              <a:rPr lang="ru-RU" dirty="0"/>
              <a:t>отпечаток на </a:t>
            </a:r>
            <a:r>
              <a:rPr lang="ru-RU" dirty="0" smtClean="0"/>
              <a:t>тематику </a:t>
            </a:r>
            <a:r>
              <a:rPr lang="ru-RU" dirty="0"/>
              <a:t>медицинской антропологии. </a:t>
            </a:r>
            <a:endParaRPr lang="ru-RU" dirty="0" smtClean="0"/>
          </a:p>
          <a:p>
            <a:r>
              <a:rPr lang="ru-RU" dirty="0" smtClean="0"/>
              <a:t>Антропологи-женщины </a:t>
            </a:r>
            <a:r>
              <a:rPr lang="ru-RU" dirty="0"/>
              <a:t>из США, Канады и Великобритании </a:t>
            </a:r>
            <a:r>
              <a:rPr lang="ru-RU" b="1" i="1" dirty="0">
                <a:solidFill>
                  <a:prstClr val="black"/>
                </a:solidFill>
              </a:rPr>
              <a:t>Нэнси </a:t>
            </a:r>
            <a:r>
              <a:rPr lang="ru-RU" b="1" i="1" dirty="0" err="1" smtClean="0"/>
              <a:t>Шейпер</a:t>
            </a:r>
            <a:r>
              <a:rPr lang="ru-RU" b="1" i="1" dirty="0" smtClean="0"/>
              <a:t>-Хьюз</a:t>
            </a:r>
            <a:r>
              <a:rPr lang="ru-RU" dirty="0" smtClean="0"/>
              <a:t>, </a:t>
            </a:r>
            <a:r>
              <a:rPr lang="ru-RU" b="1" i="1" dirty="0" err="1" smtClean="0"/>
              <a:t>Маргатет</a:t>
            </a:r>
            <a:r>
              <a:rPr lang="ru-RU" b="1" i="1" dirty="0" smtClean="0"/>
              <a:t> Локк</a:t>
            </a:r>
            <a:r>
              <a:rPr lang="ru-RU" dirty="0" smtClean="0"/>
              <a:t>, </a:t>
            </a:r>
            <a:r>
              <a:rPr lang="ru-RU" b="1" i="1" dirty="0" smtClean="0"/>
              <a:t>Кэролайн </a:t>
            </a:r>
            <a:r>
              <a:rPr lang="ru-RU" b="1" i="1" dirty="0" err="1" smtClean="0"/>
              <a:t>Сержент</a:t>
            </a:r>
            <a:r>
              <a:rPr lang="ru-RU" b="1" i="1" dirty="0" smtClean="0"/>
              <a:t> </a:t>
            </a:r>
            <a:r>
              <a:rPr lang="ru-RU" dirty="0" smtClean="0"/>
              <a:t>в </a:t>
            </a:r>
            <a:r>
              <a:rPr lang="ru-RU" dirty="0"/>
              <a:t>своих работах </a:t>
            </a:r>
            <a:r>
              <a:rPr lang="ru-RU" dirty="0" smtClean="0"/>
              <a:t>1980-1990-х </a:t>
            </a:r>
            <a:r>
              <a:rPr lang="ru-RU" dirty="0"/>
              <a:t>годов заявили вопросы о репродуктивном здоровье женщин, о детской и женской смертности, о формах контроля над репродукцией как в странах Запада, так и за его пределами.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9867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4.1. Разделы медицинской </a:t>
            </a:r>
            <a:r>
              <a:rPr lang="ru-RU" sz="3600" b="1" dirty="0"/>
              <a:t>антропологии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904656"/>
          </a:xfrm>
        </p:spPr>
        <p:txBody>
          <a:bodyPr>
            <a:normAutofit/>
          </a:bodyPr>
          <a:lstStyle/>
          <a:p>
            <a:r>
              <a:rPr lang="ru-RU" dirty="0"/>
              <a:t>Медицинская антропология как система знания включает в себя ряд традиционно дискутируемых проблем, что позволяет выделять в рамках нее целый ряд </a:t>
            </a:r>
            <a:r>
              <a:rPr lang="ru-RU" dirty="0" smtClean="0"/>
              <a:t>разделов: </a:t>
            </a:r>
          </a:p>
          <a:p>
            <a:r>
              <a:rPr lang="ru-RU" b="1" i="1" dirty="0" smtClean="0"/>
              <a:t>хирургическую </a:t>
            </a:r>
            <a:r>
              <a:rPr lang="ru-RU" b="1" i="1" dirty="0"/>
              <a:t>антропологию, </a:t>
            </a:r>
            <a:endParaRPr lang="ru-RU" b="1" i="1" dirty="0" smtClean="0"/>
          </a:p>
          <a:p>
            <a:r>
              <a:rPr lang="ru-RU" b="1" i="1" dirty="0" smtClean="0"/>
              <a:t>фармакологическую </a:t>
            </a:r>
            <a:r>
              <a:rPr lang="ru-RU" b="1" i="1" dirty="0"/>
              <a:t>антропологию, </a:t>
            </a:r>
            <a:endParaRPr lang="ru-RU" b="1" i="1" dirty="0" smtClean="0"/>
          </a:p>
          <a:p>
            <a:r>
              <a:rPr lang="ru-RU" b="1" i="1" dirty="0" smtClean="0"/>
              <a:t>психиатрическую </a:t>
            </a:r>
            <a:r>
              <a:rPr lang="ru-RU" b="1" i="1" dirty="0"/>
              <a:t>антропологию и другие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918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4.2. Проблемы </a:t>
            </a:r>
            <a:r>
              <a:rPr lang="ru-RU" sz="3600" b="1" dirty="0"/>
              <a:t>здоровья </a:t>
            </a:r>
            <a:r>
              <a:rPr lang="ru-RU" sz="3600" b="1" dirty="0" smtClean="0"/>
              <a:t>и медицинская </a:t>
            </a:r>
            <a:r>
              <a:rPr lang="ru-RU" sz="3600" b="1" dirty="0"/>
              <a:t>антропология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r>
              <a:rPr lang="ru-RU" dirty="0" smtClean="0"/>
              <a:t>Медицинская </a:t>
            </a:r>
            <a:r>
              <a:rPr lang="ru-RU" dirty="0"/>
              <a:t>антропология занимается </a:t>
            </a:r>
            <a:r>
              <a:rPr lang="ru-RU" dirty="0" smtClean="0"/>
              <a:t>и исследованием </a:t>
            </a:r>
            <a:r>
              <a:rPr lang="ru-RU" dirty="0"/>
              <a:t>проблем здоровья в различных человеческих сообществах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Принимаются </a:t>
            </a:r>
            <a:r>
              <a:rPr lang="ru-RU" dirty="0"/>
              <a:t>во внимание такие темы, как </a:t>
            </a:r>
            <a:r>
              <a:rPr lang="ru-RU" b="1" i="1" dirty="0"/>
              <a:t>болезнь, экология, человеческое поведение, проблемы репродуктивности, стресс, потребление наркотиков, эпидемии и пр.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505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4.3. Теоретические </a:t>
            </a:r>
            <a:r>
              <a:rPr lang="ru-RU" sz="3600" b="1" dirty="0"/>
              <a:t>и прикладные разделы медицинской антропологии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5446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Эти </a:t>
            </a:r>
            <a:r>
              <a:rPr lang="ru-RU" dirty="0"/>
              <a:t>разделы медицинской антропологии определяют характер задач, стоящих перед исследователями.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может быть анализ </a:t>
            </a:r>
            <a:r>
              <a:rPr lang="ru-RU" b="1" i="1" dirty="0"/>
              <a:t>макро и микросфер общества</a:t>
            </a:r>
            <a:r>
              <a:rPr lang="ru-RU" dirty="0"/>
              <a:t>, когда </a:t>
            </a:r>
            <a:r>
              <a:rPr lang="ru-RU" b="1" i="1" dirty="0"/>
              <a:t>медицинский антрополог </a:t>
            </a:r>
            <a:r>
              <a:rPr lang="ru-RU" dirty="0"/>
              <a:t>либо работает в рамках </a:t>
            </a:r>
            <a:r>
              <a:rPr lang="ru-RU" b="1" i="1" dirty="0"/>
              <a:t>коллективов по защите общественного здоровья</a:t>
            </a:r>
            <a:r>
              <a:rPr lang="ru-RU" dirty="0"/>
              <a:t>, либо индивидуально включается в </a:t>
            </a:r>
            <a:r>
              <a:rPr lang="ru-RU" b="1" i="1" dirty="0"/>
              <a:t>клиническую</a:t>
            </a:r>
            <a:r>
              <a:rPr lang="ru-RU" dirty="0"/>
              <a:t> или иную </a:t>
            </a:r>
            <a:r>
              <a:rPr lang="ru-RU" b="1" i="1" dirty="0"/>
              <a:t>медицинскую среду</a:t>
            </a:r>
            <a:r>
              <a:rPr lang="ru-RU" dirty="0"/>
              <a:t>, изучая тем самым формы коллективного и личного опыта в контексте </a:t>
            </a:r>
            <a:r>
              <a:rPr lang="ru-RU" b="1" i="1" dirty="0"/>
              <a:t>локальных сообществ и глобальной политической и экономической динамики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991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5.1. Типы </a:t>
            </a:r>
            <a:r>
              <a:rPr lang="ru-RU" sz="3200" b="1" dirty="0"/>
              <a:t>медицинских </a:t>
            </a:r>
            <a:r>
              <a:rPr lang="ru-RU" sz="3200" b="1" dirty="0" smtClean="0"/>
              <a:t>систем. Республика Молдова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lnSpcReduction="10000"/>
          </a:bodyPr>
          <a:lstStyle/>
          <a:p>
            <a:r>
              <a:rPr lang="ru-RU" sz="3400" dirty="0"/>
              <a:t>Сегодня в </a:t>
            </a:r>
            <a:r>
              <a:rPr lang="ru-RU" sz="3400" dirty="0" smtClean="0"/>
              <a:t>Молдове известны</a:t>
            </a:r>
            <a:r>
              <a:rPr lang="ru-RU" sz="3400" dirty="0"/>
              <a:t>, по крайней мере, несколько типов медицинских практик</a:t>
            </a:r>
            <a:r>
              <a:rPr lang="ru-RU" sz="3400" dirty="0" smtClean="0"/>
              <a:t>:</a:t>
            </a:r>
          </a:p>
          <a:p>
            <a:r>
              <a:rPr lang="ru-RU" sz="3400" dirty="0" smtClean="0"/>
              <a:t> 1</a:t>
            </a:r>
            <a:r>
              <a:rPr lang="ru-RU" sz="3400" dirty="0"/>
              <a:t>.</a:t>
            </a:r>
            <a:r>
              <a:rPr lang="ru-RU" sz="3400" dirty="0" smtClean="0"/>
              <a:t> </a:t>
            </a:r>
            <a:r>
              <a:rPr lang="ru-RU" sz="3400" dirty="0"/>
              <a:t>клинические медицинские практики, характерные для государственных больниц и лицензированных коммерческих клиник</a:t>
            </a:r>
            <a:r>
              <a:rPr lang="ru-RU" sz="3400" dirty="0" smtClean="0"/>
              <a:t>,</a:t>
            </a:r>
          </a:p>
          <a:p>
            <a:r>
              <a:rPr lang="ru-RU" sz="3400" dirty="0" smtClean="0"/>
              <a:t> 2. </a:t>
            </a:r>
            <a:r>
              <a:rPr lang="ru-RU" sz="3400" dirty="0"/>
              <a:t>практики «народной медицины», дозволенные законом и осуществляемые как в специальных медицинских центрах, так и в частном порядке. </a:t>
            </a:r>
            <a:endParaRPr lang="ru-RU" sz="3400" dirty="0" smtClean="0"/>
          </a:p>
          <a:p>
            <a:r>
              <a:rPr lang="ru-RU" sz="3400" dirty="0" smtClean="0"/>
              <a:t>Несомненно</a:t>
            </a:r>
            <a:r>
              <a:rPr lang="ru-RU" sz="3400" dirty="0"/>
              <a:t>, наряду с ними действуют и иные типы практик, которые в антропологии принято называть </a:t>
            </a:r>
            <a:r>
              <a:rPr lang="ru-RU" sz="3400" b="1" i="1" dirty="0" err="1"/>
              <a:t>целительством</a:t>
            </a:r>
            <a:r>
              <a:rPr lang="ru-RU" sz="3400" b="1" i="1" dirty="0"/>
              <a:t>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867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5.2. Типы </a:t>
            </a:r>
            <a:r>
              <a:rPr lang="ru-RU" sz="3600" b="1" dirty="0">
                <a:solidFill>
                  <a:prstClr val="black"/>
                </a:solidFill>
              </a:rPr>
              <a:t>медицинских систем.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72608"/>
          </a:xfrm>
        </p:spPr>
        <p:txBody>
          <a:bodyPr/>
          <a:lstStyle/>
          <a:p>
            <a:pPr lvl="0"/>
            <a:r>
              <a:rPr lang="ru-RU" sz="2900" dirty="0">
                <a:solidFill>
                  <a:prstClr val="black"/>
                </a:solidFill>
              </a:rPr>
              <a:t>В каждой стране сегодня действует своя национальная система здравоохранения. </a:t>
            </a:r>
            <a:endParaRPr lang="ru-RU" sz="2900" dirty="0" smtClean="0">
              <a:solidFill>
                <a:prstClr val="black"/>
              </a:solidFill>
            </a:endParaRPr>
          </a:p>
          <a:p>
            <a:pPr lvl="0"/>
            <a:r>
              <a:rPr lang="ru-RU" sz="2900" dirty="0" smtClean="0">
                <a:solidFill>
                  <a:prstClr val="black"/>
                </a:solidFill>
              </a:rPr>
              <a:t>Выделяются </a:t>
            </a:r>
            <a:r>
              <a:rPr lang="ru-RU" sz="2900" dirty="0">
                <a:solidFill>
                  <a:prstClr val="black"/>
                </a:solidFill>
              </a:rPr>
              <a:t>три большие группы медицинских систем:  </a:t>
            </a:r>
            <a:endParaRPr lang="ru-RU" sz="2900" dirty="0" smtClean="0">
              <a:solidFill>
                <a:prstClr val="black"/>
              </a:solidFill>
            </a:endParaRPr>
          </a:p>
          <a:p>
            <a:pPr lvl="0"/>
            <a:r>
              <a:rPr lang="ru-RU" sz="2900" b="1" i="1" dirty="0" smtClean="0">
                <a:solidFill>
                  <a:prstClr val="black"/>
                </a:solidFill>
              </a:rPr>
              <a:t>эксклюзивные</a:t>
            </a:r>
            <a:r>
              <a:rPr lang="ru-RU" sz="2900" b="1" i="1" dirty="0">
                <a:solidFill>
                  <a:prstClr val="black"/>
                </a:solidFill>
              </a:rPr>
              <a:t>, </a:t>
            </a:r>
            <a:endParaRPr lang="ru-RU" sz="2900" b="1" i="1" dirty="0" smtClean="0">
              <a:solidFill>
                <a:prstClr val="black"/>
              </a:solidFill>
            </a:endParaRPr>
          </a:p>
          <a:p>
            <a:pPr lvl="0"/>
            <a:r>
              <a:rPr lang="ru-RU" sz="2900" b="1" i="1" dirty="0" smtClean="0">
                <a:solidFill>
                  <a:prstClr val="black"/>
                </a:solidFill>
              </a:rPr>
              <a:t> </a:t>
            </a:r>
            <a:r>
              <a:rPr lang="ru-RU" sz="2900" b="1" i="1" dirty="0">
                <a:solidFill>
                  <a:prstClr val="black"/>
                </a:solidFill>
              </a:rPr>
              <a:t>толерантные, </a:t>
            </a:r>
            <a:endParaRPr lang="ru-RU" sz="2900" b="1" i="1" dirty="0" smtClean="0">
              <a:solidFill>
                <a:prstClr val="black"/>
              </a:solidFill>
            </a:endParaRPr>
          </a:p>
          <a:p>
            <a:pPr lvl="0"/>
            <a:r>
              <a:rPr lang="ru-RU" sz="2900" b="1" i="1" dirty="0" smtClean="0">
                <a:solidFill>
                  <a:prstClr val="black"/>
                </a:solidFill>
              </a:rPr>
              <a:t>интегративные</a:t>
            </a:r>
            <a:r>
              <a:rPr lang="ru-RU" sz="2900" b="1" i="1" dirty="0">
                <a:solidFill>
                  <a:prstClr val="black"/>
                </a:solidFill>
              </a:rPr>
              <a:t>.   </a:t>
            </a:r>
          </a:p>
          <a:p>
            <a:pPr lvl="0"/>
            <a:endParaRPr lang="ru-RU" sz="2700" dirty="0">
              <a:solidFill>
                <a:prstClr val="black"/>
              </a:solidFill>
            </a:endParaRPr>
          </a:p>
          <a:p>
            <a:pPr lvl="0"/>
            <a:endParaRPr lang="ru-RU" sz="27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600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5.3. Эксклюзивные </a:t>
            </a:r>
            <a:r>
              <a:rPr lang="ru-RU" sz="4000" b="1" dirty="0"/>
              <a:t>медицинские системы 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r>
              <a:rPr lang="ru-RU" sz="3600" dirty="0"/>
              <a:t>Первую группу составляют эксклюзивные медицинские системы</a:t>
            </a:r>
            <a:r>
              <a:rPr lang="ru-RU" sz="3600" dirty="0" smtClean="0"/>
              <a:t>:</a:t>
            </a:r>
          </a:p>
          <a:p>
            <a:r>
              <a:rPr lang="ru-RU" sz="3600" b="1" i="1" dirty="0" smtClean="0"/>
              <a:t>французская,  </a:t>
            </a:r>
          </a:p>
          <a:p>
            <a:r>
              <a:rPr lang="ru-RU" sz="3600" b="1" i="1" dirty="0" smtClean="0"/>
              <a:t>американская.  </a:t>
            </a:r>
          </a:p>
        </p:txBody>
      </p:sp>
    </p:spTree>
    <p:extLst>
      <p:ext uri="{BB962C8B-B14F-4D97-AF65-F5344CB8AC3E}">
        <p14:creationId xmlns:p14="http://schemas.microsoft.com/office/powerpoint/2010/main" val="3046932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5.4. Толерантные </a:t>
            </a:r>
            <a:r>
              <a:rPr lang="ru-RU" b="1" dirty="0"/>
              <a:t>медицинские системы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688632"/>
          </a:xfrm>
        </p:spPr>
        <p:txBody>
          <a:bodyPr/>
          <a:lstStyle/>
          <a:p>
            <a:r>
              <a:rPr lang="ru-RU" dirty="0"/>
              <a:t>Вторую группу составляют толерантные медицинские системы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британская, </a:t>
            </a:r>
          </a:p>
          <a:p>
            <a:r>
              <a:rPr lang="ru-RU" b="1" dirty="0" smtClean="0"/>
              <a:t>германская.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31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-2252"/>
            <a:ext cx="9144000" cy="90872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1.1. Медицинская </a:t>
            </a:r>
            <a:r>
              <a:rPr lang="ru-RU" sz="2800" b="1" dirty="0"/>
              <a:t>антропология </a:t>
            </a:r>
            <a:r>
              <a:rPr lang="ru-RU" sz="2800" b="1" dirty="0" smtClean="0"/>
              <a:t>как новое направление </a:t>
            </a:r>
            <a:r>
              <a:rPr lang="ru-RU" sz="2800" b="1" dirty="0"/>
              <a:t>социально-антропологических знаний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760640"/>
          </a:xfrm>
        </p:spPr>
        <p:txBody>
          <a:bodyPr>
            <a:normAutofit/>
          </a:bodyPr>
          <a:lstStyle/>
          <a:p>
            <a:r>
              <a:rPr lang="ru-RU" dirty="0"/>
              <a:t>Медицинская антропология является новым направлением социально-антропологических знаний в </a:t>
            </a:r>
            <a:r>
              <a:rPr lang="ru-RU" dirty="0" smtClean="0"/>
              <a:t>Молдове. </a:t>
            </a:r>
          </a:p>
          <a:p>
            <a:r>
              <a:rPr lang="ru-RU" dirty="0" smtClean="0"/>
              <a:t>В советское время  </a:t>
            </a:r>
            <a:r>
              <a:rPr lang="ru-RU" dirty="0"/>
              <a:t>медицинскую </a:t>
            </a:r>
            <a:r>
              <a:rPr lang="ru-RU" dirty="0" smtClean="0"/>
              <a:t>антропологию представляли как </a:t>
            </a:r>
            <a:r>
              <a:rPr lang="ru-RU" dirty="0"/>
              <a:t>особое направление физической (биологической) </a:t>
            </a:r>
            <a:r>
              <a:rPr lang="ru-RU" dirty="0" smtClean="0"/>
              <a:t>антропологии. </a:t>
            </a:r>
          </a:p>
          <a:p>
            <a:r>
              <a:rPr lang="ru-RU" dirty="0" smtClean="0"/>
              <a:t>Оно </a:t>
            </a:r>
            <a:r>
              <a:rPr lang="ru-RU" dirty="0"/>
              <a:t>проистекало из характерной для советской науки традиции отождествлять антропологию только с физической (биологической) антропологией. </a:t>
            </a:r>
          </a:p>
        </p:txBody>
      </p:sp>
    </p:spTree>
    <p:extLst>
      <p:ext uri="{BB962C8B-B14F-4D97-AF65-F5344CB8AC3E}">
        <p14:creationId xmlns:p14="http://schemas.microsoft.com/office/powerpoint/2010/main" val="197197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5.5. Интегративные </a:t>
            </a:r>
            <a:r>
              <a:rPr lang="ru-RU" b="1" dirty="0"/>
              <a:t>медицинские системы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400600"/>
          </a:xfrm>
        </p:spPr>
        <p:txBody>
          <a:bodyPr/>
          <a:lstStyle/>
          <a:p>
            <a:r>
              <a:rPr lang="ru-RU" dirty="0"/>
              <a:t>Третью группу составляют интегративные медицинские системы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индийская,</a:t>
            </a:r>
          </a:p>
          <a:p>
            <a:r>
              <a:rPr lang="ru-RU" b="1" i="1" dirty="0" smtClean="0"/>
              <a:t>китайская, </a:t>
            </a:r>
          </a:p>
          <a:p>
            <a:r>
              <a:rPr lang="ru-RU" b="1" i="1" dirty="0" smtClean="0"/>
              <a:t>медицинские </a:t>
            </a:r>
            <a:r>
              <a:rPr lang="ru-RU" b="1" i="1" dirty="0"/>
              <a:t>модели стран третьего </a:t>
            </a:r>
            <a:r>
              <a:rPr lang="ru-RU" b="1" i="1" dirty="0" smtClean="0"/>
              <a:t>мира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Они </a:t>
            </a:r>
            <a:r>
              <a:rPr lang="ru-RU" dirty="0"/>
              <a:t>являются </a:t>
            </a:r>
            <a:r>
              <a:rPr lang="ru-RU" b="1" i="1" dirty="0" err="1"/>
              <a:t>плюралистичными</a:t>
            </a:r>
            <a:r>
              <a:rPr lang="ru-RU" dirty="0"/>
              <a:t> и соединяют в себе разные медицинские традиции. </a:t>
            </a:r>
          </a:p>
        </p:txBody>
      </p:sp>
    </p:spTree>
    <p:extLst>
      <p:ext uri="{BB962C8B-B14F-4D97-AF65-F5344CB8AC3E}">
        <p14:creationId xmlns:p14="http://schemas.microsoft.com/office/powerpoint/2010/main" val="158485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5.6. Возможности постановки медико-антропологических проблем в Молдове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6612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Интерес к социальной и медицинской антропологии </a:t>
            </a:r>
            <a:r>
              <a:rPr lang="ru-RU" dirty="0"/>
              <a:t>в </a:t>
            </a:r>
            <a:r>
              <a:rPr lang="ru-RU" dirty="0" smtClean="0"/>
              <a:t>Молдове </a:t>
            </a:r>
            <a:r>
              <a:rPr lang="ru-RU" dirty="0"/>
              <a:t>открывает возможность для глубоких реорганизаций в рамках </a:t>
            </a:r>
            <a:r>
              <a:rPr lang="ru-RU" dirty="0" smtClean="0"/>
              <a:t>этих областей </a:t>
            </a:r>
            <a:r>
              <a:rPr lang="ru-RU" dirty="0"/>
              <a:t>знания в нашей стране. </a:t>
            </a:r>
            <a:endParaRPr lang="ru-RU" dirty="0" smtClean="0"/>
          </a:p>
          <a:p>
            <a:r>
              <a:rPr lang="ru-RU" dirty="0" smtClean="0"/>
              <a:t>Традиционный </a:t>
            </a:r>
            <a:r>
              <a:rPr lang="ru-RU" dirty="0"/>
              <a:t>интерес </a:t>
            </a:r>
            <a:r>
              <a:rPr lang="ru-RU" dirty="0" smtClean="0"/>
              <a:t>наших </a:t>
            </a:r>
            <a:r>
              <a:rPr lang="ru-RU" dirty="0"/>
              <a:t>этнографов к культурным практикам </a:t>
            </a:r>
            <a:r>
              <a:rPr lang="ru-RU" dirty="0" smtClean="0"/>
              <a:t>национальных меньшинств в </a:t>
            </a:r>
            <a:r>
              <a:rPr lang="ru-RU" dirty="0"/>
              <a:t>сочетании с реабилитацией практик народной медицины создает условия для обстоятельного научного разговора о проблемах практик врачевания в этнокультурных сообществах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Обмен идеями между социологией и этнологией позволяет начать разговор о здоровье социальных групп в урбанистической среде. </a:t>
            </a:r>
            <a:endParaRPr lang="ru-RU" dirty="0" smtClean="0"/>
          </a:p>
          <a:p>
            <a:r>
              <a:rPr lang="ru-RU" dirty="0" smtClean="0"/>
              <a:t>Интерес </a:t>
            </a:r>
            <a:r>
              <a:rPr lang="ru-RU" dirty="0"/>
              <a:t>биоэтики к проблемам болезни, смерти и культурных последствиях новых медицинских технологий открывает возможность для подпитки </a:t>
            </a:r>
            <a:r>
              <a:rPr lang="ru-RU" dirty="0" smtClean="0"/>
              <a:t>национальной </a:t>
            </a:r>
            <a:r>
              <a:rPr lang="ru-RU" dirty="0"/>
              <a:t>социальной </a:t>
            </a:r>
            <a:r>
              <a:rPr lang="ru-RU" dirty="0" smtClean="0"/>
              <a:t>и </a:t>
            </a:r>
            <a:r>
              <a:rPr lang="ru-RU" dirty="0">
                <a:solidFill>
                  <a:prstClr val="black"/>
                </a:solidFill>
              </a:rPr>
              <a:t>медицинской </a:t>
            </a:r>
            <a:r>
              <a:rPr lang="ru-RU" dirty="0" smtClean="0"/>
              <a:t>антропологии </a:t>
            </a:r>
            <a:r>
              <a:rPr lang="ru-RU" dirty="0"/>
              <a:t>ее идеями.</a:t>
            </a:r>
          </a:p>
        </p:txBody>
      </p:sp>
    </p:spTree>
    <p:extLst>
      <p:ext uri="{BB962C8B-B14F-4D97-AF65-F5344CB8AC3E}">
        <p14:creationId xmlns:p14="http://schemas.microsoft.com/office/powerpoint/2010/main" val="276109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1.2. Медицинская </a:t>
            </a:r>
            <a:r>
              <a:rPr lang="ru-RU" sz="3200" b="1" dirty="0"/>
              <a:t>антропология в </a:t>
            </a:r>
            <a:r>
              <a:rPr lang="ru-RU" sz="3200" b="1" dirty="0" smtClean="0"/>
              <a:t>западном </a:t>
            </a:r>
            <a:r>
              <a:rPr lang="ru-RU" sz="3200" b="1" dirty="0"/>
              <a:t>варианте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На Западе медицинская </a:t>
            </a:r>
            <a:r>
              <a:rPr lang="ru-RU" sz="3600" dirty="0"/>
              <a:t>антропология как раздел наук о человеке </a:t>
            </a:r>
            <a:r>
              <a:rPr lang="ru-RU" sz="3600" dirty="0" smtClean="0"/>
              <a:t>развивалась с </a:t>
            </a:r>
            <a:r>
              <a:rPr lang="ru-RU" sz="3600" dirty="0"/>
              <a:t>1970-х годов. </a:t>
            </a:r>
            <a:endParaRPr lang="ru-RU" sz="3600" dirty="0" smtClean="0"/>
          </a:p>
          <a:p>
            <a:r>
              <a:rPr lang="ru-RU" sz="3600" dirty="0" smtClean="0"/>
              <a:t>Она </a:t>
            </a:r>
            <a:r>
              <a:rPr lang="ru-RU" sz="3600" dirty="0"/>
              <a:t>оказалась сферой интересов </a:t>
            </a:r>
            <a:r>
              <a:rPr lang="ru-RU" sz="3600" dirty="0" err="1" smtClean="0"/>
              <a:t>антропо</a:t>
            </a:r>
            <a:r>
              <a:rPr lang="ru-RU" sz="3600" dirty="0" smtClean="0"/>
              <a:t>-логов </a:t>
            </a:r>
            <a:r>
              <a:rPr lang="ru-RU" sz="3600" dirty="0"/>
              <a:t>и историков, </a:t>
            </a:r>
            <a:r>
              <a:rPr lang="ru-RU" sz="3600" dirty="0" smtClean="0"/>
              <a:t>практикующих </a:t>
            </a:r>
            <a:r>
              <a:rPr lang="ru-RU" sz="3600" dirty="0"/>
              <a:t>врачей и </a:t>
            </a:r>
            <a:r>
              <a:rPr lang="ru-RU" sz="3600" dirty="0" smtClean="0"/>
              <a:t>психиатров.</a:t>
            </a:r>
          </a:p>
          <a:p>
            <a:r>
              <a:rPr lang="ru-RU" sz="3600" dirty="0" smtClean="0"/>
              <a:t>Как </a:t>
            </a:r>
            <a:r>
              <a:rPr lang="ru-RU" sz="3600" dirty="0"/>
              <a:t>учебная дисциплина нашла себе место в учебных программах </a:t>
            </a:r>
            <a:r>
              <a:rPr lang="ru-RU" sz="3600" dirty="0" smtClean="0"/>
              <a:t>социальных  </a:t>
            </a:r>
            <a:r>
              <a:rPr lang="ru-RU" sz="3600" dirty="0"/>
              <a:t>антропологов </a:t>
            </a:r>
            <a:r>
              <a:rPr lang="ru-RU" sz="3600" dirty="0" smtClean="0"/>
              <a:t>и в </a:t>
            </a:r>
            <a:r>
              <a:rPr lang="ru-RU" sz="3600" dirty="0"/>
              <a:t>первую </a:t>
            </a:r>
            <a:r>
              <a:rPr lang="ru-RU" sz="3600" dirty="0" smtClean="0"/>
              <a:t>очередь медиков</a:t>
            </a:r>
            <a:r>
              <a:rPr lang="ru-RU" sz="3600" dirty="0"/>
              <a:t>. 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400159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1.3. Определение медицинской антропологии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медицинская </a:t>
            </a:r>
            <a:r>
              <a:rPr lang="ru-RU" b="1" i="1" dirty="0"/>
              <a:t>антропология </a:t>
            </a:r>
            <a:r>
              <a:rPr lang="ru-RU" b="1" i="1" dirty="0" smtClean="0"/>
              <a:t> является комплексом </a:t>
            </a:r>
            <a:r>
              <a:rPr lang="ru-RU" b="1" i="1" dirty="0"/>
              <a:t>знаний о медицинских системах, существовавших и существующих в разных обществах, о формах и традициях врачевания и способах оказания помощи больным, о культурном контексте медицинских практик, о разнообразных социокультурных аспектах производства медицинских знаний и т.д.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1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2860"/>
            <a:ext cx="9144000" cy="93158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1.4. Важность преподавания </a:t>
            </a:r>
            <a:r>
              <a:rPr lang="ru-RU" sz="3600" b="1" dirty="0"/>
              <a:t>медицинской антропологии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r>
              <a:rPr lang="ru-RU" sz="2700" dirty="0"/>
              <a:t>Преподавание медицинской антропологии оказывается весьма актуальным в условиях современных полиэтнических обществ, представители которых часто принадлежат к разным культурным </a:t>
            </a:r>
            <a:r>
              <a:rPr lang="ru-RU" sz="2700" dirty="0" smtClean="0"/>
              <a:t>сообществам.</a:t>
            </a:r>
          </a:p>
          <a:p>
            <a:r>
              <a:rPr lang="ru-RU" sz="2700" dirty="0" smtClean="0"/>
              <a:t>У них специфические представления </a:t>
            </a:r>
            <a:r>
              <a:rPr lang="ru-RU" sz="2700" dirty="0"/>
              <a:t>о здоровье и болезни, о теле, о душе, о том, что значит лечить или оказывать помощь больному и т.д. </a:t>
            </a:r>
            <a:endParaRPr lang="ru-RU" sz="2700" dirty="0" smtClean="0"/>
          </a:p>
          <a:p>
            <a:r>
              <a:rPr lang="ru-RU" sz="2700" dirty="0" smtClean="0"/>
              <a:t>Знания </a:t>
            </a:r>
            <a:r>
              <a:rPr lang="ru-RU" sz="2700" dirty="0"/>
              <a:t>по медицинской антропологии </a:t>
            </a:r>
            <a:r>
              <a:rPr lang="ru-RU" sz="2700" dirty="0" smtClean="0"/>
              <a:t>важны медикам</a:t>
            </a:r>
            <a:r>
              <a:rPr lang="ru-RU" sz="2700" dirty="0"/>
              <a:t>, которые на практике имеют дело с людьми, способными придерживаться взглядов и принципов, порой совершенно отличающихся от тех, что имеют сами врачи. </a:t>
            </a:r>
          </a:p>
        </p:txBody>
      </p:sp>
    </p:spTree>
    <p:extLst>
      <p:ext uri="{BB962C8B-B14F-4D97-AF65-F5344CB8AC3E}">
        <p14:creationId xmlns:p14="http://schemas.microsoft.com/office/powerpoint/2010/main" val="268842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1.5. </a:t>
            </a:r>
            <a:r>
              <a:rPr lang="ru-RU" sz="3600" b="1" dirty="0"/>
              <a:t>История медицины как этап становления медицинской антропологии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68863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В начале XIX века </a:t>
            </a:r>
            <a:r>
              <a:rPr lang="ru-RU" dirty="0" smtClean="0">
                <a:solidFill>
                  <a:prstClr val="black"/>
                </a:solidFill>
              </a:rPr>
              <a:t>п</a:t>
            </a:r>
            <a:r>
              <a:rPr lang="ru-RU" dirty="0" smtClean="0"/>
              <a:t>оявляется </a:t>
            </a:r>
            <a:r>
              <a:rPr lang="ru-RU" b="1" i="1" dirty="0" smtClean="0"/>
              <a:t>история </a:t>
            </a:r>
            <a:r>
              <a:rPr lang="ru-RU" b="1" i="1" dirty="0"/>
              <a:t>медицины</a:t>
            </a:r>
            <a:r>
              <a:rPr lang="ru-RU" dirty="0"/>
              <a:t>, написанная самими медиками. </a:t>
            </a:r>
            <a:endParaRPr lang="ru-RU" dirty="0" smtClean="0"/>
          </a:p>
          <a:p>
            <a:r>
              <a:rPr lang="ru-RU" sz="3000" dirty="0">
                <a:solidFill>
                  <a:prstClr val="black"/>
                </a:solidFill>
              </a:rPr>
              <a:t>В ХХ веке </a:t>
            </a:r>
            <a:r>
              <a:rPr lang="ru-RU" sz="3000" dirty="0" smtClean="0">
                <a:solidFill>
                  <a:prstClr val="black"/>
                </a:solidFill>
              </a:rPr>
              <a:t>зарождается </a:t>
            </a:r>
            <a:r>
              <a:rPr lang="ru-RU" sz="3000" b="1" i="1" dirty="0" smtClean="0">
                <a:solidFill>
                  <a:prstClr val="black"/>
                </a:solidFill>
              </a:rPr>
              <a:t>философию медицины.</a:t>
            </a:r>
          </a:p>
          <a:p>
            <a:r>
              <a:rPr lang="ru-RU" sz="2500" dirty="0">
                <a:solidFill>
                  <a:prstClr val="black"/>
                </a:solidFill>
              </a:rPr>
              <a:t>С 1950-х годов , после работ </a:t>
            </a:r>
            <a:r>
              <a:rPr lang="ru-RU" sz="2500" i="1" dirty="0" err="1">
                <a:solidFill>
                  <a:prstClr val="black"/>
                </a:solidFill>
              </a:rPr>
              <a:t>Толкотта</a:t>
            </a:r>
            <a:r>
              <a:rPr lang="ru-RU" sz="2500" i="1" dirty="0">
                <a:solidFill>
                  <a:prstClr val="black"/>
                </a:solidFill>
              </a:rPr>
              <a:t> </a:t>
            </a:r>
            <a:r>
              <a:rPr lang="ru-RU" sz="2500" i="1" dirty="0" err="1">
                <a:solidFill>
                  <a:prstClr val="black"/>
                </a:solidFill>
              </a:rPr>
              <a:t>Парсонса</a:t>
            </a:r>
            <a:r>
              <a:rPr lang="ru-RU" sz="2500" i="1" dirty="0">
                <a:solidFill>
                  <a:prstClr val="black"/>
                </a:solidFill>
              </a:rPr>
              <a:t> </a:t>
            </a:r>
            <a:r>
              <a:rPr lang="ru-RU" sz="2500" dirty="0">
                <a:solidFill>
                  <a:prstClr val="black"/>
                </a:solidFill>
              </a:rPr>
              <a:t>возникает </a:t>
            </a:r>
            <a:r>
              <a:rPr lang="ru-RU" sz="2500" b="1" i="1" dirty="0">
                <a:solidFill>
                  <a:prstClr val="black"/>
                </a:solidFill>
              </a:rPr>
              <a:t>социология медицины</a:t>
            </a:r>
            <a:r>
              <a:rPr lang="ru-RU" sz="2500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ru-RU" sz="2500" dirty="0">
                <a:solidFill>
                  <a:prstClr val="black"/>
                </a:solidFill>
              </a:rPr>
              <a:t>Тогда же начинает формироваться и </a:t>
            </a:r>
            <a:r>
              <a:rPr lang="ru-RU" sz="2500" b="1" i="1" dirty="0">
                <a:solidFill>
                  <a:prstClr val="black"/>
                </a:solidFill>
              </a:rPr>
              <a:t>социальная история медицины,</a:t>
            </a:r>
            <a:r>
              <a:rPr lang="ru-RU" sz="2500" dirty="0">
                <a:solidFill>
                  <a:prstClr val="black"/>
                </a:solidFill>
              </a:rPr>
              <a:t> наибольший вклад в развитие которой внесли британские и французские историки.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911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2.1. Корни медицинской антропологии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949280"/>
          </a:xfrm>
        </p:spPr>
        <p:txBody>
          <a:bodyPr>
            <a:normAutofit/>
          </a:bodyPr>
          <a:lstStyle/>
          <a:p>
            <a:r>
              <a:rPr lang="ru-RU" sz="3600" dirty="0"/>
              <a:t>Медицинская антропология </a:t>
            </a:r>
            <a:r>
              <a:rPr lang="ru-RU" sz="3600" dirty="0" smtClean="0"/>
              <a:t>опирается на </a:t>
            </a:r>
            <a:r>
              <a:rPr lang="ru-RU" sz="3600" b="1" i="1" dirty="0"/>
              <a:t>этнографические исследования культуры</a:t>
            </a:r>
            <a:r>
              <a:rPr lang="ru-RU" sz="3600" dirty="0"/>
              <a:t> и </a:t>
            </a:r>
            <a:r>
              <a:rPr lang="ru-RU" sz="3600" b="1" i="1" dirty="0"/>
              <a:t>физическую антропологию</a:t>
            </a:r>
            <a:r>
              <a:rPr lang="ru-RU" sz="3600" dirty="0"/>
              <a:t>. </a:t>
            </a:r>
            <a:endParaRPr lang="ru-RU" sz="3600" dirty="0" smtClean="0"/>
          </a:p>
          <a:p>
            <a:r>
              <a:rPr lang="ru-RU" sz="3600" dirty="0" smtClean="0"/>
              <a:t>На </a:t>
            </a:r>
            <a:r>
              <a:rPr lang="ru-RU" sz="3600" dirty="0"/>
              <a:t>ее появление повлияло </a:t>
            </a:r>
            <a:r>
              <a:rPr lang="ru-RU" sz="3600" dirty="0" smtClean="0"/>
              <a:t>движение </a:t>
            </a:r>
            <a:r>
              <a:rPr lang="ru-RU" sz="3600" dirty="0"/>
              <a:t>по </a:t>
            </a:r>
            <a:r>
              <a:rPr lang="ru-RU" sz="3600" b="1" i="1" dirty="0"/>
              <a:t>охране общественного здоровья </a:t>
            </a:r>
            <a:r>
              <a:rPr lang="ru-RU" sz="3600" dirty="0"/>
              <a:t>и попытки </a:t>
            </a:r>
            <a:r>
              <a:rPr lang="ru-RU" sz="3600" dirty="0" smtClean="0"/>
              <a:t>теоретического осмысления </a:t>
            </a:r>
            <a:r>
              <a:rPr lang="ru-RU" sz="3600" dirty="0"/>
              <a:t>медицины как </a:t>
            </a:r>
            <a:r>
              <a:rPr lang="ru-RU" sz="3600" b="1" i="1" dirty="0"/>
              <a:t>культурного феномена. </a:t>
            </a:r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58559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2.2. Медицинская </a:t>
            </a:r>
            <a:r>
              <a:rPr lang="ru-RU" sz="3600" b="1" dirty="0"/>
              <a:t>антропология </a:t>
            </a:r>
            <a:r>
              <a:rPr lang="ru-RU" sz="3600" b="1" dirty="0" smtClean="0"/>
              <a:t>&amp; западная </a:t>
            </a:r>
            <a:r>
              <a:rPr lang="ru-RU" sz="3600" b="1" dirty="0"/>
              <a:t>медицина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r>
              <a:rPr lang="ru-RU" b="1" dirty="0" smtClean="0"/>
              <a:t>Для </a:t>
            </a:r>
            <a:r>
              <a:rPr lang="ru-RU" b="1" dirty="0"/>
              <a:t>антропологов западная медицина является ничем иным как еще одной медициной, чье место не «над», а «рядом» с другими медицинскими системами, поскольку и западная культура, не смотря на ее мировую значимость, является лишь одной из мировых культур . </a:t>
            </a:r>
          </a:p>
        </p:txBody>
      </p:sp>
    </p:spTree>
    <p:extLst>
      <p:ext uri="{BB962C8B-B14F-4D97-AF65-F5344CB8AC3E}">
        <p14:creationId xmlns:p14="http://schemas.microsoft.com/office/powerpoint/2010/main" val="111394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2.3. Взгляд </a:t>
            </a:r>
            <a:r>
              <a:rPr lang="ru-RU" sz="3600" b="1" dirty="0"/>
              <a:t>антропологов на медицину – это </a:t>
            </a:r>
            <a:r>
              <a:rPr lang="ru-RU" sz="3600" b="1" dirty="0" smtClean="0"/>
              <a:t>взгляд </a:t>
            </a:r>
            <a:r>
              <a:rPr lang="ru-RU" sz="3600" b="1" dirty="0"/>
              <a:t>через микроскоп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ru-RU" dirty="0" smtClean="0"/>
              <a:t>Взгляд </a:t>
            </a:r>
            <a:r>
              <a:rPr lang="ru-RU" dirty="0"/>
              <a:t>антропологов на медицину – это не </a:t>
            </a:r>
            <a:r>
              <a:rPr lang="ru-RU" dirty="0" smtClean="0"/>
              <a:t>взгляд</a:t>
            </a:r>
            <a:r>
              <a:rPr lang="en-US" dirty="0" smtClean="0"/>
              <a:t> c</a:t>
            </a:r>
            <a:r>
              <a:rPr lang="ru-RU" dirty="0" smtClean="0"/>
              <a:t> высоты , </a:t>
            </a:r>
            <a:r>
              <a:rPr lang="ru-RU"/>
              <a:t>а </a:t>
            </a:r>
            <a:r>
              <a:rPr lang="ru-RU" smtClean="0"/>
              <a:t>взгляд </a:t>
            </a:r>
            <a:r>
              <a:rPr lang="ru-RU" dirty="0"/>
              <a:t>через </a:t>
            </a:r>
            <a:r>
              <a:rPr lang="ru-RU" dirty="0" smtClean="0"/>
              <a:t>микроскоп. </a:t>
            </a:r>
          </a:p>
          <a:p>
            <a:r>
              <a:rPr lang="ru-RU" dirty="0" smtClean="0"/>
              <a:t>Для </a:t>
            </a:r>
            <a:r>
              <a:rPr lang="ru-RU" dirty="0"/>
              <a:t>антропологов медицина – это система медицинских учреждений, мест, где встречаются врачи и больные, это мир особых сообществ, со своей культурой, своими ритуалами, своими формами общения и т.д. </a:t>
            </a:r>
          </a:p>
        </p:txBody>
      </p:sp>
    </p:spTree>
    <p:extLst>
      <p:ext uri="{BB962C8B-B14F-4D97-AF65-F5344CB8AC3E}">
        <p14:creationId xmlns:p14="http://schemas.microsoft.com/office/powerpoint/2010/main" val="13668968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1080</Words>
  <Application>Microsoft Office PowerPoint</Application>
  <PresentationFormat>Экран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ТЕМА 6. Введение в медицинскую антропологию: основные понятия и категории</vt:lpstr>
      <vt:lpstr>1.1. Медицинская антропология как новое направление социально-антропологических знаний</vt:lpstr>
      <vt:lpstr>1.2. Медицинская антропология в западном варианте</vt:lpstr>
      <vt:lpstr>1.3. Определение медицинской антропологии</vt:lpstr>
      <vt:lpstr>1.4. Важность преподавания медицинской антропологии </vt:lpstr>
      <vt:lpstr>1.5. История медицины как этап становления медицинской антропологии </vt:lpstr>
      <vt:lpstr>2.1. Корни медицинской антропологии </vt:lpstr>
      <vt:lpstr>2.2. Медицинская антропология &amp; западная медицина</vt:lpstr>
      <vt:lpstr>2.3. Взгляд антропологов на медицину – это взгляд через микроскоп</vt:lpstr>
      <vt:lpstr>2.4. Методы  медицинской антропологии </vt:lpstr>
      <vt:lpstr>3.1. Истоки медицинской антропологии </vt:lpstr>
      <vt:lpstr>3.2. Феминистское движение и  медицинская антропология</vt:lpstr>
      <vt:lpstr>4.1. Разделы медицинской антропологии </vt:lpstr>
      <vt:lpstr>4.2. Проблемы здоровья и медицинская антропология </vt:lpstr>
      <vt:lpstr>4.3. Теоретические и прикладные разделы медицинской антропологии</vt:lpstr>
      <vt:lpstr>5.1. Типы медицинских систем. Республика Молдова </vt:lpstr>
      <vt:lpstr>5.2. Типы медицинских систем.</vt:lpstr>
      <vt:lpstr> 5.3. Эксклюзивные медицинские системы  </vt:lpstr>
      <vt:lpstr>5.4. Толерантные медицинские системы </vt:lpstr>
      <vt:lpstr>5.5. Интегративные медицинские системы </vt:lpstr>
      <vt:lpstr>  5.6. Возможности постановки медико-антропологических проблем в Молдове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6. Введение в медицинскую антропологию: основные понятия и категории</dc:title>
  <dc:creator>Home</dc:creator>
  <cp:lastModifiedBy>Home</cp:lastModifiedBy>
  <cp:revision>9</cp:revision>
  <dcterms:created xsi:type="dcterms:W3CDTF">2018-03-24T09:03:57Z</dcterms:created>
  <dcterms:modified xsi:type="dcterms:W3CDTF">2018-03-24T10:23:44Z</dcterms:modified>
</cp:coreProperties>
</file>