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6" r:id="rId7"/>
    <p:sldId id="261" r:id="rId8"/>
    <p:sldId id="262" r:id="rId9"/>
    <p:sldId id="267" r:id="rId10"/>
    <p:sldId id="269" r:id="rId11"/>
    <p:sldId id="264" r:id="rId12"/>
    <p:sldId id="270"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62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2CD9C7-AA17-4B34-9AD9-81BB1B44CB76}" type="datetimeFigureOut">
              <a:rPr lang="ru-RU" smtClean="0"/>
              <a:t>26.03.2018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E878FD-D2EF-49C7-AF77-95489A32A685}" type="slidenum">
              <a:rPr lang="ru-RU" smtClean="0"/>
              <a:t>‹#›</a:t>
            </a:fld>
            <a:endParaRPr lang="ru-RU"/>
          </a:p>
        </p:txBody>
      </p:sp>
    </p:spTree>
    <p:extLst>
      <p:ext uri="{BB962C8B-B14F-4D97-AF65-F5344CB8AC3E}">
        <p14:creationId xmlns:p14="http://schemas.microsoft.com/office/powerpoint/2010/main" val="4235635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5E878FD-D2EF-49C7-AF77-95489A32A685}" type="slidenum">
              <a:rPr lang="ru-RU" smtClean="0"/>
              <a:t>12</a:t>
            </a:fld>
            <a:endParaRPr lang="ru-RU"/>
          </a:p>
        </p:txBody>
      </p:sp>
    </p:spTree>
    <p:extLst>
      <p:ext uri="{BB962C8B-B14F-4D97-AF65-F5344CB8AC3E}">
        <p14:creationId xmlns:p14="http://schemas.microsoft.com/office/powerpoint/2010/main" val="2483834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7AC00D6-3F4A-434B-AB3D-4191AC030E07}" type="datetimeFigureOut">
              <a:rPr lang="ru-RU" smtClean="0"/>
              <a:t>26.03.2018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F2046A-F315-48C7-87E6-760E19DD287A}" type="slidenum">
              <a:rPr lang="ru-RU" smtClean="0"/>
              <a:t>‹#›</a:t>
            </a:fld>
            <a:endParaRPr lang="ru-RU"/>
          </a:p>
        </p:txBody>
      </p:sp>
    </p:spTree>
    <p:extLst>
      <p:ext uri="{BB962C8B-B14F-4D97-AF65-F5344CB8AC3E}">
        <p14:creationId xmlns:p14="http://schemas.microsoft.com/office/powerpoint/2010/main" val="3314804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AC00D6-3F4A-434B-AB3D-4191AC030E07}" type="datetimeFigureOut">
              <a:rPr lang="ru-RU" smtClean="0"/>
              <a:t>26.03.2018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F2046A-F315-48C7-87E6-760E19DD287A}" type="slidenum">
              <a:rPr lang="ru-RU" smtClean="0"/>
              <a:t>‹#›</a:t>
            </a:fld>
            <a:endParaRPr lang="ru-RU"/>
          </a:p>
        </p:txBody>
      </p:sp>
    </p:spTree>
    <p:extLst>
      <p:ext uri="{BB962C8B-B14F-4D97-AF65-F5344CB8AC3E}">
        <p14:creationId xmlns:p14="http://schemas.microsoft.com/office/powerpoint/2010/main" val="257814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AC00D6-3F4A-434B-AB3D-4191AC030E07}" type="datetimeFigureOut">
              <a:rPr lang="ru-RU" smtClean="0"/>
              <a:t>26.03.2018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F2046A-F315-48C7-87E6-760E19DD287A}" type="slidenum">
              <a:rPr lang="ru-RU" smtClean="0"/>
              <a:t>‹#›</a:t>
            </a:fld>
            <a:endParaRPr lang="ru-RU"/>
          </a:p>
        </p:txBody>
      </p:sp>
    </p:spTree>
    <p:extLst>
      <p:ext uri="{BB962C8B-B14F-4D97-AF65-F5344CB8AC3E}">
        <p14:creationId xmlns:p14="http://schemas.microsoft.com/office/powerpoint/2010/main" val="173289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AC00D6-3F4A-434B-AB3D-4191AC030E07}" type="datetimeFigureOut">
              <a:rPr lang="ru-RU" smtClean="0"/>
              <a:t>26.03.2018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F2046A-F315-48C7-87E6-760E19DD287A}" type="slidenum">
              <a:rPr lang="ru-RU" smtClean="0"/>
              <a:t>‹#›</a:t>
            </a:fld>
            <a:endParaRPr lang="ru-RU"/>
          </a:p>
        </p:txBody>
      </p:sp>
    </p:spTree>
    <p:extLst>
      <p:ext uri="{BB962C8B-B14F-4D97-AF65-F5344CB8AC3E}">
        <p14:creationId xmlns:p14="http://schemas.microsoft.com/office/powerpoint/2010/main" val="3695254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7AC00D6-3F4A-434B-AB3D-4191AC030E07}" type="datetimeFigureOut">
              <a:rPr lang="ru-RU" smtClean="0"/>
              <a:t>26.03.2018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F2046A-F315-48C7-87E6-760E19DD287A}" type="slidenum">
              <a:rPr lang="ru-RU" smtClean="0"/>
              <a:t>‹#›</a:t>
            </a:fld>
            <a:endParaRPr lang="ru-RU"/>
          </a:p>
        </p:txBody>
      </p:sp>
    </p:spTree>
    <p:extLst>
      <p:ext uri="{BB962C8B-B14F-4D97-AF65-F5344CB8AC3E}">
        <p14:creationId xmlns:p14="http://schemas.microsoft.com/office/powerpoint/2010/main" val="1899911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7AC00D6-3F4A-434B-AB3D-4191AC030E07}" type="datetimeFigureOut">
              <a:rPr lang="ru-RU" smtClean="0"/>
              <a:t>26.03.2018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F2046A-F315-48C7-87E6-760E19DD287A}" type="slidenum">
              <a:rPr lang="ru-RU" smtClean="0"/>
              <a:t>‹#›</a:t>
            </a:fld>
            <a:endParaRPr lang="ru-RU"/>
          </a:p>
        </p:txBody>
      </p:sp>
    </p:spTree>
    <p:extLst>
      <p:ext uri="{BB962C8B-B14F-4D97-AF65-F5344CB8AC3E}">
        <p14:creationId xmlns:p14="http://schemas.microsoft.com/office/powerpoint/2010/main" val="2870566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7AC00D6-3F4A-434B-AB3D-4191AC030E07}" type="datetimeFigureOut">
              <a:rPr lang="ru-RU" smtClean="0"/>
              <a:t>26.03.2018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1F2046A-F315-48C7-87E6-760E19DD287A}" type="slidenum">
              <a:rPr lang="ru-RU" smtClean="0"/>
              <a:t>‹#›</a:t>
            </a:fld>
            <a:endParaRPr lang="ru-RU"/>
          </a:p>
        </p:txBody>
      </p:sp>
    </p:spTree>
    <p:extLst>
      <p:ext uri="{BB962C8B-B14F-4D97-AF65-F5344CB8AC3E}">
        <p14:creationId xmlns:p14="http://schemas.microsoft.com/office/powerpoint/2010/main" val="472738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7AC00D6-3F4A-434B-AB3D-4191AC030E07}" type="datetimeFigureOut">
              <a:rPr lang="ru-RU" smtClean="0"/>
              <a:t>26.03.2018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2046A-F315-48C7-87E6-760E19DD287A}" type="slidenum">
              <a:rPr lang="ru-RU" smtClean="0"/>
              <a:t>‹#›</a:t>
            </a:fld>
            <a:endParaRPr lang="ru-RU"/>
          </a:p>
        </p:txBody>
      </p:sp>
    </p:spTree>
    <p:extLst>
      <p:ext uri="{BB962C8B-B14F-4D97-AF65-F5344CB8AC3E}">
        <p14:creationId xmlns:p14="http://schemas.microsoft.com/office/powerpoint/2010/main" val="16800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AC00D6-3F4A-434B-AB3D-4191AC030E07}" type="datetimeFigureOut">
              <a:rPr lang="ru-RU" smtClean="0"/>
              <a:t>26.03.2018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1F2046A-F315-48C7-87E6-760E19DD287A}" type="slidenum">
              <a:rPr lang="ru-RU" smtClean="0"/>
              <a:t>‹#›</a:t>
            </a:fld>
            <a:endParaRPr lang="ru-RU"/>
          </a:p>
        </p:txBody>
      </p:sp>
    </p:spTree>
    <p:extLst>
      <p:ext uri="{BB962C8B-B14F-4D97-AF65-F5344CB8AC3E}">
        <p14:creationId xmlns:p14="http://schemas.microsoft.com/office/powerpoint/2010/main" val="1127787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7AC00D6-3F4A-434B-AB3D-4191AC030E07}" type="datetimeFigureOut">
              <a:rPr lang="ru-RU" smtClean="0"/>
              <a:t>26.03.2018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F2046A-F315-48C7-87E6-760E19DD287A}" type="slidenum">
              <a:rPr lang="ru-RU" smtClean="0"/>
              <a:t>‹#›</a:t>
            </a:fld>
            <a:endParaRPr lang="ru-RU"/>
          </a:p>
        </p:txBody>
      </p:sp>
    </p:spTree>
    <p:extLst>
      <p:ext uri="{BB962C8B-B14F-4D97-AF65-F5344CB8AC3E}">
        <p14:creationId xmlns:p14="http://schemas.microsoft.com/office/powerpoint/2010/main" val="1722768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7AC00D6-3F4A-434B-AB3D-4191AC030E07}" type="datetimeFigureOut">
              <a:rPr lang="ru-RU" smtClean="0"/>
              <a:t>26.03.2018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F2046A-F315-48C7-87E6-760E19DD287A}" type="slidenum">
              <a:rPr lang="ru-RU" smtClean="0"/>
              <a:t>‹#›</a:t>
            </a:fld>
            <a:endParaRPr lang="ru-RU"/>
          </a:p>
        </p:txBody>
      </p:sp>
    </p:spTree>
    <p:extLst>
      <p:ext uri="{BB962C8B-B14F-4D97-AF65-F5344CB8AC3E}">
        <p14:creationId xmlns:p14="http://schemas.microsoft.com/office/powerpoint/2010/main" val="368225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C00D6-3F4A-434B-AB3D-4191AC030E07}" type="datetimeFigureOut">
              <a:rPr lang="ru-RU" smtClean="0"/>
              <a:t>26.03.2018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F2046A-F315-48C7-87E6-760E19DD287A}" type="slidenum">
              <a:rPr lang="ru-RU" smtClean="0"/>
              <a:t>‹#›</a:t>
            </a:fld>
            <a:endParaRPr lang="ru-RU"/>
          </a:p>
        </p:txBody>
      </p:sp>
    </p:spTree>
    <p:extLst>
      <p:ext uri="{BB962C8B-B14F-4D97-AF65-F5344CB8AC3E}">
        <p14:creationId xmlns:p14="http://schemas.microsoft.com/office/powerpoint/2010/main" val="1295918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smtClean="0"/>
              <a:t>Human problem in philosophy. Introduction to anthropology. Anthropological fields.</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57230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Archeology </a:t>
            </a:r>
            <a:endParaRPr lang="ru-RU" dirty="0"/>
          </a:p>
        </p:txBody>
      </p:sp>
      <p:sp>
        <p:nvSpPr>
          <p:cNvPr id="3" name="Объект 2"/>
          <p:cNvSpPr>
            <a:spLocks noGrp="1"/>
          </p:cNvSpPr>
          <p:nvPr>
            <p:ph idx="1"/>
          </p:nvPr>
        </p:nvSpPr>
        <p:spPr/>
        <p:txBody>
          <a:bodyPr/>
          <a:lstStyle/>
          <a:p>
            <a:r>
              <a:rPr lang="en-US" dirty="0" smtClean="0"/>
              <a:t>Reconstructs the way of life of prehistoric peoples by analyzing artifacts and other material remains, including human skeletons.</a:t>
            </a:r>
          </a:p>
          <a:p>
            <a:r>
              <a:rPr lang="en-US" dirty="0" smtClean="0"/>
              <a:t>In studying the evidence of the material culture and social organization of past populations we can see how health, culture, and environment are related.</a:t>
            </a:r>
          </a:p>
          <a:p>
            <a:endParaRPr lang="ru-RU" dirty="0"/>
          </a:p>
        </p:txBody>
      </p:sp>
    </p:spTree>
    <p:extLst>
      <p:ext uri="{BB962C8B-B14F-4D97-AF65-F5344CB8AC3E}">
        <p14:creationId xmlns:p14="http://schemas.microsoft.com/office/powerpoint/2010/main" val="3302781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Health and Disease</a:t>
            </a:r>
            <a:endParaRPr lang="ru-RU" dirty="0"/>
          </a:p>
        </p:txBody>
      </p:sp>
      <p:sp>
        <p:nvSpPr>
          <p:cNvPr id="3" name="Объект 2"/>
          <p:cNvSpPr>
            <a:spLocks noGrp="1"/>
          </p:cNvSpPr>
          <p:nvPr>
            <p:ph idx="1"/>
          </p:nvPr>
        </p:nvSpPr>
        <p:spPr/>
        <p:txBody>
          <a:bodyPr/>
          <a:lstStyle/>
          <a:p>
            <a:r>
              <a:rPr lang="en-US" dirty="0" smtClean="0"/>
              <a:t>The World Health Organization defines health as “not merely the absence of disease and infirmity but complete physical, mental and social wellbeing”. </a:t>
            </a:r>
          </a:p>
          <a:p>
            <a:r>
              <a:rPr lang="en-US" dirty="0" smtClean="0"/>
              <a:t>Even under the best of circumstances, human beings inevitably find themselves confronted with disease or illness. </a:t>
            </a:r>
          </a:p>
          <a:p>
            <a:r>
              <a:rPr lang="en-US" dirty="0" smtClean="0"/>
              <a:t>Disease rises moral questions like: Why am I sick?; Why am I being punished? And may serve as a mechanism for expressing dissent from existing </a:t>
            </a:r>
            <a:r>
              <a:rPr lang="en-US" smtClean="0"/>
              <a:t>sociocultural arrangement.</a:t>
            </a:r>
          </a:p>
          <a:p>
            <a:r>
              <a:rPr lang="en-US" dirty="0" smtClean="0"/>
              <a:t>Health and disease are conditions that people in a society encounter, depending upon their access to basic as well as prestige resources.</a:t>
            </a:r>
          </a:p>
          <a:p>
            <a:endParaRPr lang="en-US" dirty="0" smtClean="0"/>
          </a:p>
          <a:p>
            <a:endParaRPr lang="en-US" dirty="0" smtClean="0"/>
          </a:p>
          <a:p>
            <a:endParaRPr lang="ru-RU" dirty="0"/>
          </a:p>
        </p:txBody>
      </p:sp>
    </p:spTree>
    <p:extLst>
      <p:ext uri="{BB962C8B-B14F-4D97-AF65-F5344CB8AC3E}">
        <p14:creationId xmlns:p14="http://schemas.microsoft.com/office/powerpoint/2010/main" val="3801905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a:t>	RECOMMENDED LITERATURE:</a:t>
            </a:r>
            <a:endParaRPr lang="ru-RU" dirty="0"/>
          </a:p>
        </p:txBody>
      </p:sp>
      <p:sp>
        <p:nvSpPr>
          <p:cNvPr id="3" name="Объект 2"/>
          <p:cNvSpPr>
            <a:spLocks noGrp="1"/>
          </p:cNvSpPr>
          <p:nvPr>
            <p:ph idx="1"/>
          </p:nvPr>
        </p:nvSpPr>
        <p:spPr/>
        <p:txBody>
          <a:bodyPr>
            <a:normAutofit/>
          </a:bodyPr>
          <a:lstStyle/>
          <a:p>
            <a:pPr marL="0" indent="0">
              <a:buNone/>
            </a:pPr>
            <a:r>
              <a:rPr lang="en-US" dirty="0"/>
              <a:t>	</a:t>
            </a:r>
            <a:r>
              <a:rPr lang="en-US" sz="1300" dirty="0"/>
              <a:t>Cole Thomas R., Carlin Nathan S., Carson Ronald A. Medical humanities. An introduction. Cambridge: Cambridge University Press, 2015. </a:t>
            </a:r>
          </a:p>
          <a:p>
            <a:pPr marL="0" indent="0">
              <a:buNone/>
            </a:pPr>
            <a:r>
              <a:rPr lang="en-US" sz="1300" dirty="0"/>
              <a:t>	Dawson Angus(ed.). Public health ethics: key concepts and issues in policy and practice. Cambridge: Cambridge University Press, 2011. </a:t>
            </a:r>
          </a:p>
          <a:p>
            <a:pPr marL="0" indent="0">
              <a:buNone/>
            </a:pPr>
            <a:r>
              <a:rPr lang="en-US" sz="1300" dirty="0"/>
              <a:t>	Gifford Fred (ed.). Handbook of philosophy of science. Philosophy of medicine. Amsterdam: Elsevier, 2011.</a:t>
            </a:r>
          </a:p>
          <a:p>
            <a:pPr marL="0" indent="0">
              <a:buNone/>
            </a:pPr>
            <a:r>
              <a:rPr lang="en-US" sz="1300" dirty="0" smtClean="0"/>
              <a:t>                         </a:t>
            </a:r>
            <a:r>
              <a:rPr lang="en-US" sz="1300" dirty="0" err="1" smtClean="0"/>
              <a:t>Hausman</a:t>
            </a:r>
            <a:r>
              <a:rPr lang="en-US" sz="1300" dirty="0" smtClean="0"/>
              <a:t> </a:t>
            </a:r>
            <a:r>
              <a:rPr lang="en-US" sz="1300" dirty="0"/>
              <a:t>Daniel M. Valuing health: well-being, freedom, and suffering. Oxford: Oxford University Press, 2015. </a:t>
            </a:r>
          </a:p>
          <a:p>
            <a:pPr marL="0" indent="0">
              <a:buNone/>
            </a:pPr>
            <a:r>
              <a:rPr lang="en-US" sz="1300" dirty="0"/>
              <a:t>	</a:t>
            </a:r>
            <a:r>
              <a:rPr lang="en-US" sz="1300" dirty="0" err="1"/>
              <a:t>Rachels</a:t>
            </a:r>
            <a:r>
              <a:rPr lang="en-US" sz="1300" dirty="0"/>
              <a:t> James, </a:t>
            </a:r>
            <a:r>
              <a:rPr lang="en-US" sz="1300" dirty="0" err="1"/>
              <a:t>Rachels</a:t>
            </a:r>
            <a:r>
              <a:rPr lang="en-US" sz="1300" dirty="0"/>
              <a:t> Stuart. The elements of moral philosophy. New York: McGraw-Hill Educations, 2015. </a:t>
            </a:r>
            <a:endParaRPr lang="en-US" sz="1300" dirty="0" smtClean="0"/>
          </a:p>
          <a:p>
            <a:pPr marL="0" indent="0">
              <a:buNone/>
            </a:pPr>
            <a:r>
              <a:rPr lang="en-US" sz="1300" dirty="0"/>
              <a:t>	</a:t>
            </a:r>
            <a:r>
              <a:rPr lang="en-US" sz="1300" dirty="0" err="1"/>
              <a:t>Stumpf</a:t>
            </a:r>
            <a:r>
              <a:rPr lang="en-US" sz="1300" dirty="0"/>
              <a:t> Samuel Enoch, </a:t>
            </a:r>
            <a:r>
              <a:rPr lang="en-US" sz="1300" dirty="0" err="1"/>
              <a:t>Fieser</a:t>
            </a:r>
            <a:r>
              <a:rPr lang="en-US" sz="1300" dirty="0"/>
              <a:t> James. Philosophy: a historical survey with essential readings. New York: McGraw-Hill Educations, 2012. </a:t>
            </a:r>
            <a:endParaRPr lang="en-US" sz="1300" dirty="0" smtClean="0"/>
          </a:p>
          <a:p>
            <a:pPr marL="0" indent="0">
              <a:buNone/>
            </a:pPr>
            <a:r>
              <a:rPr lang="en-US" sz="1300" dirty="0"/>
              <a:t>	Baer, Hans, Singer, Merrill, &amp; </a:t>
            </a:r>
            <a:r>
              <a:rPr lang="en-US" sz="1300" dirty="0" err="1"/>
              <a:t>Susser</a:t>
            </a:r>
            <a:r>
              <a:rPr lang="en-US" sz="1300" dirty="0"/>
              <a:t>, Ida. Medical Anthropology and the World System. Westport: CT, </a:t>
            </a:r>
            <a:r>
              <a:rPr lang="en-US" sz="1300" dirty="0" err="1"/>
              <a:t>Praeger</a:t>
            </a:r>
            <a:r>
              <a:rPr lang="en-US" sz="1300" dirty="0"/>
              <a:t>, 2003</a:t>
            </a:r>
          </a:p>
          <a:p>
            <a:pPr marL="0" indent="0">
              <a:buNone/>
            </a:pPr>
            <a:r>
              <a:rPr lang="en-US" sz="1300" dirty="0"/>
              <a:t>	Beauchamp, T., Childress, J. Principles of Biomedical </a:t>
            </a:r>
            <a:r>
              <a:rPr lang="en-US" sz="1300" dirty="0" err="1"/>
              <a:t>Ethics.Oxford</a:t>
            </a:r>
            <a:r>
              <a:rPr lang="en-US" sz="1300" dirty="0"/>
              <a:t>: Oxford University Press, 2001.</a:t>
            </a:r>
          </a:p>
          <a:p>
            <a:pPr marL="0" indent="0">
              <a:buNone/>
            </a:pPr>
            <a:r>
              <a:rPr lang="en-US" sz="1300" dirty="0"/>
              <a:t>	Marcum  James A. An introductory Philosophy of Medicine: Humanizing Modern Medicine. New York: Springer, 2008.</a:t>
            </a:r>
          </a:p>
          <a:p>
            <a:pPr marL="0" indent="0">
              <a:buNone/>
            </a:pPr>
            <a:r>
              <a:rPr lang="en-US" sz="1300" dirty="0"/>
              <a:t>	McElroy Ann, Townsend Patricia K. Medical </a:t>
            </a:r>
            <a:r>
              <a:rPr lang="en-US" sz="1300" dirty="0" err="1"/>
              <a:t>antropology</a:t>
            </a:r>
            <a:r>
              <a:rPr lang="en-US" sz="1300" dirty="0"/>
              <a:t> in ecological perspective. Philadelphia: Westview Press, 2009.</a:t>
            </a:r>
          </a:p>
          <a:p>
            <a:pPr marL="0" indent="0">
              <a:buNone/>
            </a:pPr>
            <a:r>
              <a:rPr lang="en-US" sz="1300" dirty="0"/>
              <a:t>	Pool, R and </a:t>
            </a:r>
            <a:r>
              <a:rPr lang="en-US" sz="1300" dirty="0" err="1"/>
              <a:t>Geissler</a:t>
            </a:r>
            <a:r>
              <a:rPr lang="en-US" sz="1300" dirty="0"/>
              <a:t>, W. Medical Anthropology. Buckingham: Open University Press, 2005. </a:t>
            </a:r>
          </a:p>
        </p:txBody>
      </p:sp>
    </p:spTree>
    <p:extLst>
      <p:ext uri="{BB962C8B-B14F-4D97-AF65-F5344CB8AC3E}">
        <p14:creationId xmlns:p14="http://schemas.microsoft.com/office/powerpoint/2010/main" val="160967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Man as an object of study in philosophy and medicine.</a:t>
            </a:r>
            <a:endParaRPr lang="ru-RU" dirty="0"/>
          </a:p>
        </p:txBody>
      </p:sp>
      <p:sp>
        <p:nvSpPr>
          <p:cNvPr id="3" name="Объект 2"/>
          <p:cNvSpPr>
            <a:spLocks noGrp="1"/>
          </p:cNvSpPr>
          <p:nvPr>
            <p:ph idx="1"/>
          </p:nvPr>
        </p:nvSpPr>
        <p:spPr/>
        <p:txBody>
          <a:bodyPr/>
          <a:lstStyle/>
          <a:p>
            <a:r>
              <a:rPr lang="en-US" dirty="0" smtClean="0"/>
              <a:t>Ancient Greek philosopher Aristotle – Plato’s most famous student – made some of the most influential statements about human nature: </a:t>
            </a:r>
          </a:p>
          <a:p>
            <a:pPr marL="514350" indent="-514350">
              <a:buFont typeface="+mj-lt"/>
              <a:buAutoNum type="alphaLcPeriod"/>
            </a:pPr>
            <a:r>
              <a:rPr lang="en-US" dirty="0" smtClean="0"/>
              <a:t>Man is a conjugal animal, meaning an animal which is born to couple when an adult, thus building a household.</a:t>
            </a:r>
          </a:p>
          <a:p>
            <a:pPr marL="514350" indent="-514350">
              <a:buFont typeface="+mj-lt"/>
              <a:buAutoNum type="alphaLcPeriod"/>
            </a:pPr>
            <a:r>
              <a:rPr lang="en-US" dirty="0" smtClean="0"/>
              <a:t> Man is a political animal, meaning an animal with an innate propensity to develop more complex communities the size of a city or town, with a division of labor and law-making.</a:t>
            </a:r>
          </a:p>
          <a:p>
            <a:pPr marL="0" indent="0">
              <a:buNone/>
            </a:pPr>
            <a:r>
              <a:rPr lang="en-US" dirty="0" smtClean="0"/>
              <a:t> </a:t>
            </a:r>
          </a:p>
          <a:p>
            <a:endParaRPr lang="ru-RU" dirty="0"/>
          </a:p>
        </p:txBody>
      </p:sp>
    </p:spTree>
    <p:extLst>
      <p:ext uri="{BB962C8B-B14F-4D97-AF65-F5344CB8AC3E}">
        <p14:creationId xmlns:p14="http://schemas.microsoft.com/office/powerpoint/2010/main" val="290783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Christian theology</a:t>
            </a:r>
            <a:endParaRPr lang="ru-RU" dirty="0"/>
          </a:p>
        </p:txBody>
      </p:sp>
      <p:sp>
        <p:nvSpPr>
          <p:cNvPr id="3" name="Объект 2"/>
          <p:cNvSpPr>
            <a:spLocks noGrp="1"/>
          </p:cNvSpPr>
          <p:nvPr>
            <p:ph idx="1"/>
          </p:nvPr>
        </p:nvSpPr>
        <p:spPr/>
        <p:txBody>
          <a:bodyPr/>
          <a:lstStyle/>
          <a:p>
            <a:r>
              <a:rPr lang="en-US" dirty="0" smtClean="0"/>
              <a:t>There are some `basic assertions` in all `biblical anthropology` held by theologians:</a:t>
            </a:r>
          </a:p>
          <a:p>
            <a:r>
              <a:rPr lang="en-US" dirty="0" smtClean="0"/>
              <a:t>Humankind has its origin in God, its creator.</a:t>
            </a:r>
          </a:p>
          <a:p>
            <a:r>
              <a:rPr lang="en-US" dirty="0" smtClean="0"/>
              <a:t>Humans bear the image of God.</a:t>
            </a:r>
          </a:p>
          <a:p>
            <a:r>
              <a:rPr lang="en-US" dirty="0" smtClean="0"/>
              <a:t>Humans are `to rule the rest of creation`.</a:t>
            </a:r>
          </a:p>
          <a:p>
            <a:endParaRPr lang="ru-RU" dirty="0"/>
          </a:p>
        </p:txBody>
      </p:sp>
    </p:spTree>
    <p:extLst>
      <p:ext uri="{BB962C8B-B14F-4D97-AF65-F5344CB8AC3E}">
        <p14:creationId xmlns:p14="http://schemas.microsoft.com/office/powerpoint/2010/main" val="51634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05732"/>
          </a:xfrm>
        </p:spPr>
        <p:txBody>
          <a:bodyPr>
            <a:normAutofit fontScale="90000"/>
          </a:bodyPr>
          <a:lstStyle/>
          <a:p>
            <a:endParaRPr lang="ru-RU" dirty="0"/>
          </a:p>
        </p:txBody>
      </p:sp>
      <p:sp>
        <p:nvSpPr>
          <p:cNvPr id="3" name="Объект 2"/>
          <p:cNvSpPr>
            <a:spLocks noGrp="1"/>
          </p:cNvSpPr>
          <p:nvPr>
            <p:ph idx="1"/>
          </p:nvPr>
        </p:nvSpPr>
        <p:spPr>
          <a:xfrm>
            <a:off x="838200" y="1034143"/>
            <a:ext cx="10515600" cy="5142820"/>
          </a:xfrm>
        </p:spPr>
        <p:txBody>
          <a:bodyPr/>
          <a:lstStyle/>
          <a:p>
            <a:r>
              <a:rPr lang="en-US" dirty="0" smtClean="0"/>
              <a:t>Sigmund Freud  (1856-1939)reduced man into a sexual animal, with far reaching psycho-social consequences which are evident in the contemporary society.</a:t>
            </a:r>
          </a:p>
          <a:p>
            <a:r>
              <a:rPr lang="en-US" dirty="0" smtClean="0"/>
              <a:t>Jean Paul Sartre (1905-1980) man is nothing else than his plan, it exists only insofar as it is realized, so it is nothing but the whole.</a:t>
            </a:r>
          </a:p>
        </p:txBody>
      </p:sp>
    </p:spTree>
    <p:extLst>
      <p:ext uri="{BB962C8B-B14F-4D97-AF65-F5344CB8AC3E}">
        <p14:creationId xmlns:p14="http://schemas.microsoft.com/office/powerpoint/2010/main" val="401116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Anthropology</a:t>
            </a:r>
            <a:endParaRPr lang="ru-RU" dirty="0"/>
          </a:p>
        </p:txBody>
      </p:sp>
      <p:sp>
        <p:nvSpPr>
          <p:cNvPr id="3" name="Объект 2"/>
          <p:cNvSpPr>
            <a:spLocks noGrp="1"/>
          </p:cNvSpPr>
          <p:nvPr>
            <p:ph idx="1"/>
          </p:nvPr>
        </p:nvSpPr>
        <p:spPr/>
        <p:txBody>
          <a:bodyPr/>
          <a:lstStyle/>
          <a:p>
            <a:r>
              <a:rPr lang="en-US" dirty="0" smtClean="0"/>
              <a:t>Anthropology (</a:t>
            </a:r>
            <a:r>
              <a:rPr lang="en-US" dirty="0" err="1" smtClean="0"/>
              <a:t>anthropos</a:t>
            </a:r>
            <a:r>
              <a:rPr lang="en-US" dirty="0" smtClean="0"/>
              <a:t>-human being, logos-science, knowledge, word) is define as the science of humans.</a:t>
            </a:r>
          </a:p>
          <a:p>
            <a:r>
              <a:rPr lang="en-US" dirty="0" smtClean="0"/>
              <a:t>The development of anthropology as a discipline was based on the ability to analyze through observation the human being as its object of investigation.</a:t>
            </a:r>
          </a:p>
          <a:p>
            <a:endParaRPr lang="ru-RU" dirty="0"/>
          </a:p>
        </p:txBody>
      </p:sp>
    </p:spTree>
    <p:extLst>
      <p:ext uri="{BB962C8B-B14F-4D97-AF65-F5344CB8AC3E}">
        <p14:creationId xmlns:p14="http://schemas.microsoft.com/office/powerpoint/2010/main" val="2607376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smtClean="0"/>
              <a:t>Franz Boas (1858-1942) was one of the pioneers of modern anthropology and is often called the “Father of American Anthropology”.</a:t>
            </a:r>
          </a:p>
          <a:p>
            <a:r>
              <a:rPr lang="en-US" dirty="0" smtClean="0"/>
              <a:t>His most significant achievement within anthropology was to change the prevailing view from cultural evolution to one of “cultural relativism”.</a:t>
            </a:r>
          </a:p>
          <a:p>
            <a:r>
              <a:rPr lang="en-US" dirty="0" smtClean="0"/>
              <a:t>Boas’ research revealed that cultural differences were not biological in origin. </a:t>
            </a:r>
          </a:p>
          <a:p>
            <a:endParaRPr lang="ru-RU" dirty="0"/>
          </a:p>
        </p:txBody>
      </p:sp>
    </p:spTree>
    <p:extLst>
      <p:ext uri="{BB962C8B-B14F-4D97-AF65-F5344CB8AC3E}">
        <p14:creationId xmlns:p14="http://schemas.microsoft.com/office/powerpoint/2010/main" val="33855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err="1" smtClean="0"/>
              <a:t>Bronislav</a:t>
            </a:r>
            <a:r>
              <a:rPr lang="en-US" dirty="0" smtClean="0"/>
              <a:t> Malinowski (1884-1942)was a Polish anthropologist widely considered to be one of the most important anthropologist of the 20th century.</a:t>
            </a:r>
          </a:p>
          <a:p>
            <a:r>
              <a:rPr lang="en-US" dirty="0" smtClean="0"/>
              <a:t>Alfred Reginald Radcliffe-Brown (1881-1955) was a British social anthropologist who developed the theory of “structural-functionalism”. His analyses revealed similar social structures in cultures that were geographically isolated, leading him to theorize that human society develops certain types of social structures to fulfill essential functions, similar to the organs of the body.</a:t>
            </a:r>
          </a:p>
          <a:p>
            <a:endParaRPr lang="en-US" dirty="0" smtClean="0"/>
          </a:p>
          <a:p>
            <a:endParaRPr lang="ru-RU" dirty="0"/>
          </a:p>
        </p:txBody>
      </p:sp>
    </p:spTree>
    <p:extLst>
      <p:ext uri="{BB962C8B-B14F-4D97-AF65-F5344CB8AC3E}">
        <p14:creationId xmlns:p14="http://schemas.microsoft.com/office/powerpoint/2010/main" val="324889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4 subdisciplines of anthropology</a:t>
            </a:r>
            <a:endParaRPr lang="ru-RU" dirty="0"/>
          </a:p>
        </p:txBody>
      </p:sp>
      <p:sp>
        <p:nvSpPr>
          <p:cNvPr id="3" name="Объект 2"/>
          <p:cNvSpPr>
            <a:spLocks noGrp="1"/>
          </p:cNvSpPr>
          <p:nvPr>
            <p:ph idx="1"/>
          </p:nvPr>
        </p:nvSpPr>
        <p:spPr/>
        <p:txBody>
          <a:bodyPr/>
          <a:lstStyle/>
          <a:p>
            <a:r>
              <a:rPr lang="en-US" dirty="0" smtClean="0"/>
              <a:t>Physical anthropology</a:t>
            </a:r>
          </a:p>
          <a:p>
            <a:r>
              <a:rPr lang="en-US" dirty="0" smtClean="0"/>
              <a:t>Cultural anthropology</a:t>
            </a:r>
          </a:p>
          <a:p>
            <a:r>
              <a:rPr lang="en-US" dirty="0" smtClean="0"/>
              <a:t>Archeology</a:t>
            </a:r>
          </a:p>
          <a:p>
            <a:r>
              <a:rPr lang="en-US" dirty="0" smtClean="0"/>
              <a:t>Linguistics.</a:t>
            </a:r>
          </a:p>
          <a:p>
            <a:endParaRPr lang="ru-RU" dirty="0"/>
          </a:p>
        </p:txBody>
      </p:sp>
    </p:spTree>
    <p:extLst>
      <p:ext uri="{BB962C8B-B14F-4D97-AF65-F5344CB8AC3E}">
        <p14:creationId xmlns:p14="http://schemas.microsoft.com/office/powerpoint/2010/main" val="1264457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Physical anthropology</a:t>
            </a:r>
            <a:endParaRPr lang="ru-RU" dirty="0"/>
          </a:p>
        </p:txBody>
      </p:sp>
      <p:sp>
        <p:nvSpPr>
          <p:cNvPr id="3" name="Объект 2"/>
          <p:cNvSpPr>
            <a:spLocks noGrp="1"/>
          </p:cNvSpPr>
          <p:nvPr>
            <p:ph idx="1"/>
          </p:nvPr>
        </p:nvSpPr>
        <p:spPr/>
        <p:txBody>
          <a:bodyPr/>
          <a:lstStyle/>
          <a:p>
            <a:r>
              <a:rPr lang="en-US" dirty="0" smtClean="0"/>
              <a:t>Also called biological anthropology or human biology, studies the physical origins and variability of the human species.</a:t>
            </a:r>
          </a:p>
          <a:p>
            <a:r>
              <a:rPr lang="en-US" dirty="0" smtClean="0"/>
              <a:t>Physical anthropology also describe physical variation – such as in skin color, blood type, hair form, bone structure, and stature among contemporary human groups. </a:t>
            </a:r>
          </a:p>
          <a:p>
            <a:endParaRPr lang="ru-RU" dirty="0"/>
          </a:p>
        </p:txBody>
      </p:sp>
    </p:spTree>
    <p:extLst>
      <p:ext uri="{BB962C8B-B14F-4D97-AF65-F5344CB8AC3E}">
        <p14:creationId xmlns:p14="http://schemas.microsoft.com/office/powerpoint/2010/main" val="274135101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598</Words>
  <Application>Microsoft Office PowerPoint</Application>
  <PresentationFormat>Широкоэкранный</PresentationFormat>
  <Paragraphs>51</Paragraphs>
  <Slides>12</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Calibri Light</vt:lpstr>
      <vt:lpstr>Тема Office</vt:lpstr>
      <vt:lpstr>Human problem in philosophy. Introduction to anthropology. Anthropological fields.</vt:lpstr>
      <vt:lpstr>Man as an object of study in philosophy and medicine.</vt:lpstr>
      <vt:lpstr>Christian theology</vt:lpstr>
      <vt:lpstr>Презентация PowerPoint</vt:lpstr>
      <vt:lpstr>Anthropology</vt:lpstr>
      <vt:lpstr>Презентация PowerPoint</vt:lpstr>
      <vt:lpstr>Презентация PowerPoint</vt:lpstr>
      <vt:lpstr>4 subdisciplines of anthropology</vt:lpstr>
      <vt:lpstr>Physical anthropology</vt:lpstr>
      <vt:lpstr>Archeology </vt:lpstr>
      <vt:lpstr>Health and Disease</vt:lpstr>
      <vt:lpstr> RECOMMENDED LITERATURE: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problem in philosophy. Introduction to anthropology. Anthropological fields.</dc:title>
  <dc:creator>BioeticaPC2</dc:creator>
  <cp:lastModifiedBy>BioeticaPC2</cp:lastModifiedBy>
  <cp:revision>10</cp:revision>
  <dcterms:created xsi:type="dcterms:W3CDTF">2018-03-26T08:29:46Z</dcterms:created>
  <dcterms:modified xsi:type="dcterms:W3CDTF">2018-03-26T13:04:35Z</dcterms:modified>
</cp:coreProperties>
</file>